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4"/>
  </p:sldMasterIdLst>
  <p:sldIdLst>
    <p:sldId id="256" r:id="rId5"/>
    <p:sldId id="263" r:id="rId6"/>
    <p:sldId id="260" r:id="rId7"/>
    <p:sldId id="261" r:id="rId8"/>
    <p:sldId id="265" r:id="rId9"/>
    <p:sldId id="266" r:id="rId10"/>
    <p:sldId id="269" r:id="rId11"/>
    <p:sldId id="270" r:id="rId12"/>
    <p:sldId id="776" r:id="rId13"/>
    <p:sldId id="262" r:id="rId14"/>
    <p:sldId id="779" r:id="rId15"/>
    <p:sldId id="777" r:id="rId16"/>
    <p:sldId id="778" r:id="rId17"/>
    <p:sldId id="264" r:id="rId18"/>
  </p:sldIdLst>
  <p:sldSz cx="12192000" cy="6858000"/>
  <p:notesSz cx="6858000" cy="9144000"/>
  <p:defaultTextStyle>
    <a:defPPr>
      <a:defRPr lang="en-US"/>
    </a:defPPr>
    <a:lvl1pPr marL="0" algn="l" defTabSz="725714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1pPr>
    <a:lvl2pPr marL="725714" algn="l" defTabSz="725714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2pPr>
    <a:lvl3pPr marL="1451427" algn="l" defTabSz="725714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3pPr>
    <a:lvl4pPr marL="2177141" algn="l" defTabSz="725714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4pPr>
    <a:lvl5pPr marL="2902854" algn="l" defTabSz="725714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5pPr>
    <a:lvl6pPr marL="3628568" algn="l" defTabSz="725714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6pPr>
    <a:lvl7pPr marL="4354281" algn="l" defTabSz="725714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7pPr>
    <a:lvl8pPr marL="5079995" algn="l" defTabSz="725714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8pPr>
    <a:lvl9pPr marL="5805708" algn="l" defTabSz="725714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1D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404F91-36D5-4812-924A-6F6A390D2480}" v="76" dt="2020-02-11T13:26:51.9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00"/>
    <p:restoredTop sz="94630"/>
  </p:normalViewPr>
  <p:slideViewPr>
    <p:cSldViewPr snapToGrid="0" snapToObjects="1">
      <p:cViewPr varScale="1">
        <p:scale>
          <a:sx n="104" d="100"/>
          <a:sy n="104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0A43BD-5454-D149-A782-9B0715C00AB0}"/>
              </a:ext>
            </a:extLst>
          </p:cNvPr>
          <p:cNvSpPr/>
          <p:nvPr userDrawn="1"/>
        </p:nvSpPr>
        <p:spPr>
          <a:xfrm>
            <a:off x="0" y="4528158"/>
            <a:ext cx="12192000" cy="2329841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EAC663-AC7F-0944-B87B-95A50A55D0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3775" y="500694"/>
            <a:ext cx="1007649" cy="100764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76C563-E272-7340-B93B-FB434374F662}"/>
              </a:ext>
            </a:extLst>
          </p:cNvPr>
          <p:cNvCxnSpPr/>
          <p:nvPr userDrawn="1"/>
        </p:nvCxnSpPr>
        <p:spPr>
          <a:xfrm>
            <a:off x="1891430" y="1004518"/>
            <a:ext cx="1030057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73BBD0-A01F-EE4D-8BEA-5B4A3DE8FDA6}"/>
              </a:ext>
            </a:extLst>
          </p:cNvPr>
          <p:cNvCxnSpPr>
            <a:cxnSpLocks/>
          </p:cNvCxnSpPr>
          <p:nvPr userDrawn="1"/>
        </p:nvCxnSpPr>
        <p:spPr>
          <a:xfrm>
            <a:off x="685800" y="3764386"/>
            <a:ext cx="1820939" cy="0"/>
          </a:xfrm>
          <a:prstGeom prst="line">
            <a:avLst/>
          </a:prstGeom>
          <a:ln w="1270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8D1F0C-2452-CE42-A6FE-E76D03556B3D}"/>
              </a:ext>
            </a:extLst>
          </p:cNvPr>
          <p:cNvCxnSpPr>
            <a:cxnSpLocks/>
          </p:cNvCxnSpPr>
          <p:nvPr userDrawn="1"/>
        </p:nvCxnSpPr>
        <p:spPr>
          <a:xfrm>
            <a:off x="685800" y="6314705"/>
            <a:ext cx="1081563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A5FB652-3335-B84C-ACB9-0E9F4A5ADC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2043113"/>
            <a:ext cx="8872537" cy="1471611"/>
          </a:xfrm>
          <a:prstGeom prst="rect">
            <a:avLst/>
          </a:prstGeom>
        </p:spPr>
        <p:txBody>
          <a:bodyPr lIns="0" rIns="0"/>
          <a:lstStyle>
            <a:lvl1pPr marL="0" marR="0" indent="0" algn="l" defTabSz="609585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000" b="1" i="0" spc="-15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lnSpc>
                <a:spcPts val="5000"/>
              </a:lnSpc>
              <a:spcBef>
                <a:spcPts val="0"/>
              </a:spcBef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5000"/>
              </a:lnSpc>
              <a:spcBef>
                <a:spcPts val="0"/>
              </a:spcBef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5000"/>
              </a:lnSpc>
              <a:spcBef>
                <a:spcPts val="0"/>
              </a:spcBef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5000"/>
              </a:lnSpc>
              <a:spcBef>
                <a:spcPts val="0"/>
              </a:spcBef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Title Goes Here</a:t>
            </a:r>
          </a:p>
          <a:p>
            <a:pPr marL="0" marR="0" lvl="0" indent="0" algn="l" defTabSz="609585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Main Title Goes Here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9B8C1DF-5818-1B40-B9C4-28EFA3776D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4363" y="5780088"/>
            <a:ext cx="10887075" cy="420687"/>
          </a:xfrm>
          <a:prstGeom prst="rect">
            <a:avLst/>
          </a:prstGeom>
        </p:spPr>
        <p:txBody>
          <a:bodyPr lIns="0" rIns="0"/>
          <a:lstStyle>
            <a:lvl1pPr marL="0" indent="0" algn="r">
              <a:buNone/>
              <a:defRPr sz="2000" b="1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r">
              <a:buNone/>
              <a:defRPr sz="2000" b="1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9170" indent="0" algn="r">
              <a:buNone/>
              <a:defRPr sz="2000" b="1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755" indent="0" algn="r">
              <a:buNone/>
              <a:defRPr sz="2000" b="1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8339" indent="0" algn="r">
              <a:buNone/>
              <a:defRPr sz="2000" b="1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SUBHEAD OR BYLINE GOES HERE</a:t>
            </a:r>
          </a:p>
        </p:txBody>
      </p:sp>
    </p:spTree>
    <p:extLst>
      <p:ext uri="{BB962C8B-B14F-4D97-AF65-F5344CB8AC3E}">
        <p14:creationId xmlns:p14="http://schemas.microsoft.com/office/powerpoint/2010/main" val="179997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E16BB591-1145-0647-9A11-07202B44F14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75350" y="2036763"/>
            <a:ext cx="1924050" cy="191928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B06670A8-C711-E54E-8874-29892BA9E53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974760" y="2036763"/>
            <a:ext cx="1924050" cy="191928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02CFDC-CDA3-6949-A0AA-2311758A493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984383" y="2036762"/>
            <a:ext cx="1924050" cy="191928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C68DC0-11CE-B843-95D7-DB3E76638D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3775" y="500694"/>
            <a:ext cx="1007649" cy="10076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A2159C-8E61-E245-9397-0CE575967288}"/>
              </a:ext>
            </a:extLst>
          </p:cNvPr>
          <p:cNvCxnSpPr/>
          <p:nvPr userDrawn="1"/>
        </p:nvCxnSpPr>
        <p:spPr>
          <a:xfrm>
            <a:off x="1891430" y="1004518"/>
            <a:ext cx="1030057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21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F0F65DF-FCC7-514C-873D-1B44E7F25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144" y="1237089"/>
            <a:ext cx="4562856" cy="1563624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lvl1pPr>
              <a:lnSpc>
                <a:spcPts val="3600"/>
              </a:lnSpc>
              <a:defRPr lang="en-US" sz="3600" b="1" i="0" spc="-1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786641-D8CC-004E-B6D8-09A9410AC9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3144" y="2888790"/>
            <a:ext cx="4562856" cy="29801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FAC54EC4-3C1C-1643-B26F-A045087FA4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0863" y="1"/>
            <a:ext cx="6751137" cy="6857999"/>
          </a:xfrm>
          <a:custGeom>
            <a:avLst/>
            <a:gdLst>
              <a:gd name="connsiteX0" fmla="*/ 0 w 6751137"/>
              <a:gd name="connsiteY0" fmla="*/ 0 h 6857999"/>
              <a:gd name="connsiteX1" fmla="*/ 6751137 w 6751137"/>
              <a:gd name="connsiteY1" fmla="*/ 0 h 6857999"/>
              <a:gd name="connsiteX2" fmla="*/ 6751137 w 6751137"/>
              <a:gd name="connsiteY2" fmla="*/ 6857999 h 6857999"/>
              <a:gd name="connsiteX3" fmla="*/ 0 w 6751137"/>
              <a:gd name="connsiteY3" fmla="*/ 6857999 h 6857999"/>
              <a:gd name="connsiteX4" fmla="*/ 0 w 6751137"/>
              <a:gd name="connsiteY4" fmla="*/ 6844680 h 6857999"/>
              <a:gd name="connsiteX5" fmla="*/ 141429 w 6751137"/>
              <a:gd name="connsiteY5" fmla="*/ 6697120 h 6857999"/>
              <a:gd name="connsiteX6" fmla="*/ 1410790 w 6751137"/>
              <a:gd name="connsiteY6" fmla="*/ 3429000 h 6857999"/>
              <a:gd name="connsiteX7" fmla="*/ 141429 w 6751137"/>
              <a:gd name="connsiteY7" fmla="*/ 160880 h 6857999"/>
              <a:gd name="connsiteX8" fmla="*/ 0 w 6751137"/>
              <a:gd name="connsiteY8" fmla="*/ 133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1137" h="6857999">
                <a:moveTo>
                  <a:pt x="0" y="0"/>
                </a:moveTo>
                <a:lnTo>
                  <a:pt x="6751137" y="0"/>
                </a:lnTo>
                <a:lnTo>
                  <a:pt x="6751137" y="6857999"/>
                </a:lnTo>
                <a:lnTo>
                  <a:pt x="0" y="6857999"/>
                </a:lnTo>
                <a:lnTo>
                  <a:pt x="0" y="6844680"/>
                </a:lnTo>
                <a:lnTo>
                  <a:pt x="141429" y="6697120"/>
                </a:lnTo>
                <a:cubicBezTo>
                  <a:pt x="930105" y="5833950"/>
                  <a:pt x="1410790" y="4687315"/>
                  <a:pt x="1410790" y="3429000"/>
                </a:cubicBezTo>
                <a:cubicBezTo>
                  <a:pt x="1410790" y="2170685"/>
                  <a:pt x="930105" y="1024050"/>
                  <a:pt x="141429" y="160880"/>
                </a:cubicBezTo>
                <a:lnTo>
                  <a:pt x="0" y="133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CDDD9A-CAA3-8842-81A3-D5542554DC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3775" y="500694"/>
            <a:ext cx="1007649" cy="10076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4EB7ED-3002-B741-8709-D7ABD43AADD7}"/>
              </a:ext>
            </a:extLst>
          </p:cNvPr>
          <p:cNvCxnSpPr/>
          <p:nvPr userDrawn="1"/>
        </p:nvCxnSpPr>
        <p:spPr>
          <a:xfrm>
            <a:off x="1891430" y="1004518"/>
            <a:ext cx="1030057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07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D7714110-D142-9743-902B-A0C118AFC6E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04901" y="2296952"/>
            <a:ext cx="4991099" cy="37799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817C57-DD19-7649-8B41-FF6161E226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3775" y="500694"/>
            <a:ext cx="1007649" cy="100764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A496D8-4A58-8E4D-90AF-2018DD013B97}"/>
              </a:ext>
            </a:extLst>
          </p:cNvPr>
          <p:cNvCxnSpPr/>
          <p:nvPr userDrawn="1"/>
        </p:nvCxnSpPr>
        <p:spPr>
          <a:xfrm>
            <a:off x="1891430" y="1004518"/>
            <a:ext cx="1030057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reeform: Shape 10">
            <a:extLst>
              <a:ext uri="{FF2B5EF4-FFF2-40B4-BE49-F238E27FC236}">
                <a16:creationId xmlns:a16="http://schemas.microsoft.com/office/drawing/2014/main" id="{4031C3C1-4841-B742-AE40-2036ECBE510D}"/>
              </a:ext>
            </a:extLst>
          </p:cNvPr>
          <p:cNvSpPr/>
          <p:nvPr userDrawn="1"/>
        </p:nvSpPr>
        <p:spPr>
          <a:xfrm>
            <a:off x="5428096" y="0"/>
            <a:ext cx="6763905" cy="6858000"/>
          </a:xfrm>
          <a:custGeom>
            <a:avLst/>
            <a:gdLst>
              <a:gd name="connsiteX0" fmla="*/ 1 w 6763905"/>
              <a:gd name="connsiteY0" fmla="*/ 0 h 6858000"/>
              <a:gd name="connsiteX1" fmla="*/ 6763905 w 6763905"/>
              <a:gd name="connsiteY1" fmla="*/ 0 h 6858000"/>
              <a:gd name="connsiteX2" fmla="*/ 6763905 w 6763905"/>
              <a:gd name="connsiteY2" fmla="*/ 6858000 h 6858000"/>
              <a:gd name="connsiteX3" fmla="*/ 0 w 6763905"/>
              <a:gd name="connsiteY3" fmla="*/ 6858000 h 6858000"/>
              <a:gd name="connsiteX4" fmla="*/ 154196 w 6763905"/>
              <a:gd name="connsiteY4" fmla="*/ 6697120 h 6858000"/>
              <a:gd name="connsiteX5" fmla="*/ 1423557 w 6763905"/>
              <a:gd name="connsiteY5" fmla="*/ 3429000 h 6858000"/>
              <a:gd name="connsiteX6" fmla="*/ 154196 w 6763905"/>
              <a:gd name="connsiteY6" fmla="*/ 1608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3905" h="6858000">
                <a:moveTo>
                  <a:pt x="1" y="0"/>
                </a:moveTo>
                <a:lnTo>
                  <a:pt x="6763905" y="0"/>
                </a:lnTo>
                <a:lnTo>
                  <a:pt x="6763905" y="6858000"/>
                </a:lnTo>
                <a:lnTo>
                  <a:pt x="0" y="6858000"/>
                </a:lnTo>
                <a:lnTo>
                  <a:pt x="154196" y="6697120"/>
                </a:lnTo>
                <a:cubicBezTo>
                  <a:pt x="942872" y="5833950"/>
                  <a:pt x="1423557" y="4687315"/>
                  <a:pt x="1423557" y="3429000"/>
                </a:cubicBezTo>
                <a:cubicBezTo>
                  <a:pt x="1423557" y="2170685"/>
                  <a:pt x="942872" y="1024050"/>
                  <a:pt x="154196" y="160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5BDDFB-AF3D-004F-91D4-6D2A9F9099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6150" y="1036565"/>
            <a:ext cx="4514851" cy="573989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defRPr sz="2800" b="1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ED20E2-E660-1E49-AED9-75B606C21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6150" y="2296952"/>
            <a:ext cx="4514851" cy="3779998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A448CDA-B5F4-7A4D-A3D3-DF96B84BDBD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326300" y="1675127"/>
            <a:ext cx="4484700" cy="40767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None/>
              <a:defRPr sz="1800" spc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014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2654BE-E881-1645-946C-641A8E7239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1296BD18-6871-0048-AD6F-825B3E05A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3444" y="853066"/>
            <a:ext cx="6790132" cy="508339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3200" b="1" i="0" spc="-15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Pull quote or caption goes here.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75F499-43FD-9B42-9F56-3CF39A0B62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3775" y="500694"/>
            <a:ext cx="1007649" cy="100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90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3">
            <a:extLst>
              <a:ext uri="{FF2B5EF4-FFF2-40B4-BE49-F238E27FC236}">
                <a16:creationId xmlns:a16="http://schemas.microsoft.com/office/drawing/2014/main" id="{2BDBCB1D-B2DA-E34C-9FA2-688A782AE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88" y="900645"/>
            <a:ext cx="10248899" cy="703279"/>
          </a:xfrm>
          <a:prstGeom prst="rect">
            <a:avLst/>
          </a:prstGeom>
        </p:spPr>
        <p:txBody>
          <a:bodyPr lIns="0" rIns="0"/>
          <a:lstStyle>
            <a:lvl1pPr>
              <a:defRPr b="1" i="0" spc="-15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5207B2B-30EA-5D4A-8F43-6F76B8A749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04899" y="1966274"/>
            <a:ext cx="489267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 spc="3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DAD82B6-B14D-0B4D-A7D4-B05ABC8B9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4899" y="2932886"/>
            <a:ext cx="4892675" cy="32250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EC4C375-E8EE-7C45-A477-3A3AD24DB89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94425" y="1966274"/>
            <a:ext cx="516096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 spc="3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109A77B-DC69-8C49-AB45-6FB13A1D7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5" y="2932886"/>
            <a:ext cx="5160962" cy="32250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3CC39D-157A-7647-9A71-EADF3864C2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445" y="286382"/>
            <a:ext cx="503824" cy="50382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10D682-ABEA-9E48-BBC1-3E0E63E1BD55}"/>
              </a:ext>
            </a:extLst>
          </p:cNvPr>
          <p:cNvCxnSpPr>
            <a:cxnSpLocks/>
          </p:cNvCxnSpPr>
          <p:nvPr userDrawn="1"/>
        </p:nvCxnSpPr>
        <p:spPr>
          <a:xfrm>
            <a:off x="945715" y="538294"/>
            <a:ext cx="1040967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C73612F-9626-A84B-BEC9-1008BD27EDE8}"/>
              </a:ext>
            </a:extLst>
          </p:cNvPr>
          <p:cNvCxnSpPr>
            <a:cxnSpLocks/>
          </p:cNvCxnSpPr>
          <p:nvPr userDrawn="1"/>
        </p:nvCxnSpPr>
        <p:spPr>
          <a:xfrm>
            <a:off x="1104900" y="1603924"/>
            <a:ext cx="1820939" cy="0"/>
          </a:xfrm>
          <a:prstGeom prst="line">
            <a:avLst/>
          </a:prstGeom>
          <a:ln w="635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66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3">
            <a:extLst>
              <a:ext uri="{FF2B5EF4-FFF2-40B4-BE49-F238E27FC236}">
                <a16:creationId xmlns:a16="http://schemas.microsoft.com/office/drawing/2014/main" id="{E6C0AFD3-E9EB-6D4E-AAB1-6917663F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88" y="900645"/>
            <a:ext cx="10248899" cy="703279"/>
          </a:xfrm>
          <a:prstGeom prst="rect">
            <a:avLst/>
          </a:prstGeom>
        </p:spPr>
        <p:txBody>
          <a:bodyPr lIns="0" rIns="0"/>
          <a:lstStyle>
            <a:lvl1pPr>
              <a:defRPr b="1" i="0" spc="-15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C5142C1-BDFD-854E-AD9D-3E3CB54A96E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04899" y="1966274"/>
            <a:ext cx="10248899" cy="4125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 spc="3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0328519A-7D32-8943-A634-24BEB59F1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4899" y="2669554"/>
            <a:ext cx="10248899" cy="34883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DC4B4A8-2B5B-2D42-9F7D-FC4A13ECA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445" y="286382"/>
            <a:ext cx="503824" cy="50382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B5C2C3D-D7FE-534A-BA21-E62B7A4F7668}"/>
              </a:ext>
            </a:extLst>
          </p:cNvPr>
          <p:cNvCxnSpPr>
            <a:cxnSpLocks/>
          </p:cNvCxnSpPr>
          <p:nvPr userDrawn="1"/>
        </p:nvCxnSpPr>
        <p:spPr>
          <a:xfrm>
            <a:off x="945715" y="538294"/>
            <a:ext cx="1040967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4177F65-7C74-7141-9DB3-A03773FA1BC6}"/>
              </a:ext>
            </a:extLst>
          </p:cNvPr>
          <p:cNvCxnSpPr>
            <a:cxnSpLocks/>
          </p:cNvCxnSpPr>
          <p:nvPr userDrawn="1"/>
        </p:nvCxnSpPr>
        <p:spPr>
          <a:xfrm>
            <a:off x="1104900" y="1603924"/>
            <a:ext cx="1820939" cy="0"/>
          </a:xfrm>
          <a:prstGeom prst="line">
            <a:avLst/>
          </a:prstGeom>
          <a:ln w="635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51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33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55" r:id="rId2"/>
    <p:sldLayoutId id="2147483695" r:id="rId3"/>
    <p:sldLayoutId id="2147483693" r:id="rId4"/>
    <p:sldLayoutId id="2147483694" r:id="rId5"/>
    <p:sldLayoutId id="2147483688" r:id="rId6"/>
    <p:sldLayoutId id="2147483689" r:id="rId7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hf hdr="0" ftr="0" dt="0"/>
  <p:txStyles>
    <p:titleStyle>
      <a:lvl1pPr algn="l" defTabSz="609585" rtl="0" eaLnBrk="1" latinLnBrk="0" hangingPunct="1">
        <a:spcBef>
          <a:spcPct val="0"/>
        </a:spcBef>
        <a:buNone/>
        <a:defRPr sz="3200" b="0" i="0" kern="1200">
          <a:solidFill>
            <a:srgbClr val="5D5D5D"/>
          </a:solidFill>
          <a:latin typeface="Aleo Light"/>
          <a:ea typeface="+mj-ea"/>
          <a:cs typeface="Aleo Light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Aleo Regular"/>
          <a:ea typeface="+mn-ea"/>
          <a:cs typeface="Aleo Regular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Aleo Regular"/>
          <a:ea typeface="+mn-ea"/>
          <a:cs typeface="Aleo Regular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leo Regular"/>
          <a:ea typeface="+mn-ea"/>
          <a:cs typeface="Aleo Regular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leo Regular"/>
          <a:ea typeface="+mn-ea"/>
          <a:cs typeface="Aleo Regular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Aleo Regular"/>
          <a:ea typeface="+mn-ea"/>
          <a:cs typeface="Aleo Regular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zotoz.blogspot.com/2013/05/trading-risk-management.html" TargetMode="External"/><Relationship Id="rId7" Type="http://schemas.openxmlformats.org/officeDocument/2006/relationships/image" Target="../media/image46.sv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vd.nist.gov/800-53/Rev4" TargetMode="External"/><Relationship Id="rId7" Type="http://schemas.openxmlformats.org/officeDocument/2006/relationships/image" Target="../media/image58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ebert@BartonEsq.com" TargetMode="External"/><Relationship Id="rId5" Type="http://schemas.openxmlformats.org/officeDocument/2006/relationships/hyperlink" Target="mailto:Krashbaum@BartonEsq.com" TargetMode="External"/><Relationship Id="rId4" Type="http://schemas.openxmlformats.org/officeDocument/2006/relationships/hyperlink" Target="mailto:Jim.Moreo@Cornerstone.IT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2.jpg"/><Relationship Id="rId18" Type="http://schemas.openxmlformats.org/officeDocument/2006/relationships/hyperlink" Target="http://thecollaboratory.wikidot.com/2013-spring-sociology" TargetMode="External"/><Relationship Id="rId3" Type="http://schemas.openxmlformats.org/officeDocument/2006/relationships/image" Target="../media/image23.png"/><Relationship Id="rId21" Type="http://schemas.openxmlformats.org/officeDocument/2006/relationships/image" Target="../media/image36.png"/><Relationship Id="rId7" Type="http://schemas.openxmlformats.org/officeDocument/2006/relationships/image" Target="../media/image27.png"/><Relationship Id="rId12" Type="http://schemas.openxmlformats.org/officeDocument/2006/relationships/hyperlink" Target="http://esheninger.blogspot.com/2017/10/measuring-impact-with-digital-practice.html" TargetMode="External"/><Relationship Id="rId17" Type="http://schemas.openxmlformats.org/officeDocument/2006/relationships/image" Target="../media/image34.jpg"/><Relationship Id="rId2" Type="http://schemas.openxmlformats.org/officeDocument/2006/relationships/image" Target="../media/image22.png"/><Relationship Id="rId16" Type="http://schemas.openxmlformats.org/officeDocument/2006/relationships/hyperlink" Target="https://80000hours.org/career-guide/top-careers/profiles/artificial-intelligence-risk-research/" TargetMode="External"/><Relationship Id="rId20" Type="http://schemas.openxmlformats.org/officeDocument/2006/relationships/hyperlink" Target="http://theconversation.com/technology-will-play-a-starring-role-in-australias-future-story-4800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11" Type="http://schemas.openxmlformats.org/officeDocument/2006/relationships/image" Target="../media/image31.jpg"/><Relationship Id="rId5" Type="http://schemas.openxmlformats.org/officeDocument/2006/relationships/image" Target="../media/image25.png"/><Relationship Id="rId15" Type="http://schemas.openxmlformats.org/officeDocument/2006/relationships/image" Target="../media/image33.jpg"/><Relationship Id="rId10" Type="http://schemas.openxmlformats.org/officeDocument/2006/relationships/image" Target="../media/image30.svg"/><Relationship Id="rId19" Type="http://schemas.openxmlformats.org/officeDocument/2006/relationships/image" Target="../media/image35.jp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hyperlink" Target="http://mindful-gym.blogspot.com/2016/02/description-of-mindfulgym-for-research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E33DE-1FFA-3B4C-A89A-93C61B2239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6094" y="1638874"/>
            <a:ext cx="11843360" cy="2472520"/>
          </a:xfrm>
        </p:spPr>
        <p:txBody>
          <a:bodyPr/>
          <a:lstStyle/>
          <a:p>
            <a:r>
              <a:rPr lang="en-US" sz="5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How Does the New NYS </a:t>
            </a:r>
          </a:p>
          <a:p>
            <a:r>
              <a:rPr lang="en-US" sz="5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Cybersecurity &amp; Privacy Law</a:t>
            </a:r>
          </a:p>
          <a:p>
            <a:r>
              <a:rPr lang="en-US" sz="5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(SHIELD Act) Impact Your Business?</a:t>
            </a:r>
          </a:p>
          <a:p>
            <a:endParaRPr lang="en-US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D37F5-81E5-0944-86F4-61233C24A8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363" y="5887350"/>
            <a:ext cx="10887075" cy="420687"/>
          </a:xfrm>
        </p:spPr>
        <p:txBody>
          <a:bodyPr/>
          <a:lstStyle/>
          <a:p>
            <a:r>
              <a:rPr lang="en-US" dirty="0"/>
              <a:t>2.11.2020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17CA84D-FC29-4BBC-8CA3-8D52AAC51CCB}"/>
              </a:ext>
            </a:extLst>
          </p:cNvPr>
          <p:cNvSpPr txBox="1">
            <a:spLocks/>
          </p:cNvSpPr>
          <p:nvPr/>
        </p:nvSpPr>
        <p:spPr>
          <a:xfrm>
            <a:off x="614362" y="4772416"/>
            <a:ext cx="11297890" cy="1185931"/>
          </a:xfrm>
          <a:prstGeom prst="rect">
            <a:avLst/>
          </a:prstGeom>
        </p:spPr>
        <p:txBody>
          <a:bodyPr lIns="0" rIns="0"/>
          <a:lstStyle>
            <a:lvl1pPr marL="0" indent="0" algn="r" defTabSz="609585" rtl="0" eaLnBrk="1" latinLnBrk="0" hangingPunct="1">
              <a:spcBef>
                <a:spcPct val="20000"/>
              </a:spcBef>
              <a:buFont typeface="Arial"/>
              <a:buNone/>
              <a:defRPr sz="2000" b="1" i="0" kern="1200" spc="3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indent="0" algn="r" defTabSz="609585" rtl="0" eaLnBrk="1" latinLnBrk="0" hangingPunct="1">
              <a:spcBef>
                <a:spcPct val="20000"/>
              </a:spcBef>
              <a:buFont typeface="Arial"/>
              <a:buNone/>
              <a:defRPr sz="2000" b="1" i="0" kern="1200" spc="3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9170" indent="0" algn="r" defTabSz="609585" rtl="0" eaLnBrk="1" latinLnBrk="0" hangingPunct="1">
              <a:spcBef>
                <a:spcPct val="20000"/>
              </a:spcBef>
              <a:buFont typeface="Arial"/>
              <a:buNone/>
              <a:defRPr sz="2000" b="1" i="0" kern="1200" spc="3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755" indent="0" algn="r" defTabSz="609585" rtl="0" eaLnBrk="1" latinLnBrk="0" hangingPunct="1">
              <a:spcBef>
                <a:spcPct val="20000"/>
              </a:spcBef>
              <a:buFont typeface="Arial"/>
              <a:buNone/>
              <a:defRPr sz="2000" b="1" i="0" kern="1200" spc="3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339" indent="0" algn="r" defTabSz="609585" rtl="0" eaLnBrk="1" latinLnBrk="0" hangingPunct="1">
              <a:spcBef>
                <a:spcPct val="20000"/>
              </a:spcBef>
              <a:buFont typeface="Arial"/>
              <a:buNone/>
              <a:defRPr sz="2000" b="1" i="0" kern="1200" spc="3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78AEA0-56FA-4C62-BA86-9D2C3C0814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020531" y="4803052"/>
            <a:ext cx="2655622" cy="1474349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4731D6-F617-4D7D-87F5-E3F261906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0" y="5076401"/>
            <a:ext cx="5324867" cy="103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5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37A3C8-F294-457F-97CC-8A4443BFAA86}"/>
              </a:ext>
            </a:extLst>
          </p:cNvPr>
          <p:cNvSpPr txBox="1"/>
          <p:nvPr/>
        </p:nvSpPr>
        <p:spPr>
          <a:xfrm>
            <a:off x="1791222" y="380453"/>
            <a:ext cx="8924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 Black" panose="020B0803030403020204" pitchFamily="34" charset="0"/>
                <a:cs typeface="Arial" panose="020B0604020202020204" pitchFamily="34" charset="0"/>
              </a:rPr>
              <a:t>How Do You Reduce Cybersecurity Risk?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732038-61FA-4187-AA4F-408C33E4137C}"/>
              </a:ext>
            </a:extLst>
          </p:cNvPr>
          <p:cNvSpPr txBox="1"/>
          <p:nvPr/>
        </p:nvSpPr>
        <p:spPr>
          <a:xfrm>
            <a:off x="1791222" y="2817497"/>
            <a:ext cx="9137737" cy="3661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>
              <a:lnSpc>
                <a:spcPct val="75000"/>
              </a:lnSpc>
              <a:buFont typeface="Arial" panose="020B0604020202020204" pitchFamily="34" charset="0"/>
              <a:buChar char="•"/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Password Policy</a:t>
            </a:r>
          </a:p>
          <a:p>
            <a:endParaRPr lang="en-US" dirty="0"/>
          </a:p>
          <a:p>
            <a:r>
              <a:rPr lang="en-US" dirty="0"/>
              <a:t>Antivirus Software </a:t>
            </a:r>
            <a:r>
              <a:rPr lang="en-US" i="1" dirty="0"/>
              <a:t>(Signature vs Machine Learning)</a:t>
            </a:r>
          </a:p>
          <a:p>
            <a:endParaRPr lang="en-US" dirty="0"/>
          </a:p>
          <a:p>
            <a:r>
              <a:rPr lang="en-US" dirty="0"/>
              <a:t>Multi-Factor Authentication</a:t>
            </a:r>
          </a:p>
          <a:p>
            <a:endParaRPr lang="en-US" dirty="0"/>
          </a:p>
          <a:p>
            <a:r>
              <a:rPr lang="en-US" dirty="0"/>
              <a:t>Security Patching</a:t>
            </a:r>
          </a:p>
          <a:p>
            <a:endParaRPr lang="en-US" dirty="0"/>
          </a:p>
          <a:p>
            <a:r>
              <a:rPr lang="en-US" dirty="0"/>
              <a:t>Web Proxy/End-Point Detection</a:t>
            </a:r>
          </a:p>
          <a:p>
            <a:endParaRPr lang="en-US" dirty="0"/>
          </a:p>
          <a:p>
            <a:r>
              <a:rPr lang="en-US" dirty="0"/>
              <a:t>Security Awareness Training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0128B71-1A92-436A-83E3-4F087AB50B67}"/>
              </a:ext>
            </a:extLst>
          </p:cNvPr>
          <p:cNvSpPr/>
          <p:nvPr/>
        </p:nvSpPr>
        <p:spPr>
          <a:xfrm>
            <a:off x="1882053" y="1535197"/>
            <a:ext cx="2018828" cy="930696"/>
          </a:xfrm>
          <a:custGeom>
            <a:avLst/>
            <a:gdLst>
              <a:gd name="connsiteX0" fmla="*/ 0 w 1551161"/>
              <a:gd name="connsiteY0" fmla="*/ 0 h 930696"/>
              <a:gd name="connsiteX1" fmla="*/ 1551161 w 1551161"/>
              <a:gd name="connsiteY1" fmla="*/ 0 h 930696"/>
              <a:gd name="connsiteX2" fmla="*/ 1551161 w 1551161"/>
              <a:gd name="connsiteY2" fmla="*/ 930696 h 930696"/>
              <a:gd name="connsiteX3" fmla="*/ 0 w 1551161"/>
              <a:gd name="connsiteY3" fmla="*/ 930696 h 930696"/>
              <a:gd name="connsiteX4" fmla="*/ 0 w 1551161"/>
              <a:gd name="connsiteY4" fmla="*/ 0 h 930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1161" h="930696">
                <a:moveTo>
                  <a:pt x="0" y="0"/>
                </a:moveTo>
                <a:lnTo>
                  <a:pt x="1551161" y="0"/>
                </a:lnTo>
                <a:lnTo>
                  <a:pt x="1551161" y="930696"/>
                </a:lnTo>
                <a:lnTo>
                  <a:pt x="0" y="930696"/>
                </a:lnTo>
                <a:lnTo>
                  <a:pt x="0" y="0"/>
                </a:lnTo>
                <a:close/>
              </a:path>
            </a:pathLst>
          </a:custGeom>
          <a:solidFill>
            <a:srgbClr val="AB1D38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/>
            <a:r>
              <a:rPr lang="en-US" sz="2000" b="1" dirty="0">
                <a:cs typeface="Calibri" panose="020F0502020204030204" pitchFamily="34" charset="0"/>
              </a:rPr>
              <a:t>Basic </a:t>
            </a:r>
          </a:p>
          <a:p>
            <a:pPr algn="ctr"/>
            <a:r>
              <a:rPr lang="en-US" sz="2000" b="1" dirty="0">
                <a:cs typeface="Calibri" panose="020F0502020204030204" pitchFamily="34" charset="0"/>
              </a:rPr>
              <a:t>Prevention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CF13D9-1281-4FD6-9498-AA468963DF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r="8404"/>
          <a:stretch/>
        </p:blipFill>
        <p:spPr>
          <a:xfrm>
            <a:off x="1475984" y="0"/>
            <a:ext cx="10716018" cy="6858000"/>
          </a:xfrm>
          <a:custGeom>
            <a:avLst/>
            <a:gdLst>
              <a:gd name="connsiteX0" fmla="*/ 0 w 6751137"/>
              <a:gd name="connsiteY0" fmla="*/ 0 h 6857999"/>
              <a:gd name="connsiteX1" fmla="*/ 6751137 w 6751137"/>
              <a:gd name="connsiteY1" fmla="*/ 0 h 6857999"/>
              <a:gd name="connsiteX2" fmla="*/ 6751137 w 6751137"/>
              <a:gd name="connsiteY2" fmla="*/ 6857999 h 6857999"/>
              <a:gd name="connsiteX3" fmla="*/ 0 w 6751137"/>
              <a:gd name="connsiteY3" fmla="*/ 6857999 h 6857999"/>
              <a:gd name="connsiteX4" fmla="*/ 0 w 6751137"/>
              <a:gd name="connsiteY4" fmla="*/ 6844680 h 6857999"/>
              <a:gd name="connsiteX5" fmla="*/ 141429 w 6751137"/>
              <a:gd name="connsiteY5" fmla="*/ 6697120 h 6857999"/>
              <a:gd name="connsiteX6" fmla="*/ 1410790 w 6751137"/>
              <a:gd name="connsiteY6" fmla="*/ 3429000 h 6857999"/>
              <a:gd name="connsiteX7" fmla="*/ 141429 w 6751137"/>
              <a:gd name="connsiteY7" fmla="*/ 160880 h 6857999"/>
              <a:gd name="connsiteX8" fmla="*/ 0 w 6751137"/>
              <a:gd name="connsiteY8" fmla="*/ 133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1137" h="6857999">
                <a:moveTo>
                  <a:pt x="0" y="0"/>
                </a:moveTo>
                <a:lnTo>
                  <a:pt x="6751137" y="0"/>
                </a:lnTo>
                <a:lnTo>
                  <a:pt x="6751137" y="6857999"/>
                </a:lnTo>
                <a:lnTo>
                  <a:pt x="0" y="6857999"/>
                </a:lnTo>
                <a:lnTo>
                  <a:pt x="0" y="6844680"/>
                </a:lnTo>
                <a:lnTo>
                  <a:pt x="141429" y="6697120"/>
                </a:lnTo>
                <a:cubicBezTo>
                  <a:pt x="930105" y="5833950"/>
                  <a:pt x="1410790" y="4687315"/>
                  <a:pt x="1410790" y="3429000"/>
                </a:cubicBezTo>
                <a:cubicBezTo>
                  <a:pt x="1410790" y="2170685"/>
                  <a:pt x="930105" y="1024050"/>
                  <a:pt x="141429" y="160880"/>
                </a:cubicBezTo>
                <a:lnTo>
                  <a:pt x="0" y="13320"/>
                </a:lnTo>
                <a:close/>
              </a:path>
            </a:pathLst>
          </a:custGeom>
          <a:noFill/>
        </p:spPr>
      </p:pic>
      <p:pic>
        <p:nvPicPr>
          <p:cNvPr id="6" name="Graphic 5" descr="Laptop">
            <a:extLst>
              <a:ext uri="{FF2B5EF4-FFF2-40B4-BE49-F238E27FC236}">
                <a16:creationId xmlns:a16="http://schemas.microsoft.com/office/drawing/2014/main" id="{8F30BF16-8BAA-4550-AE4F-A0D4B51D6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178" y="5427839"/>
            <a:ext cx="1097805" cy="1097805"/>
          </a:xfrm>
          <a:prstGeom prst="rect">
            <a:avLst/>
          </a:prstGeom>
        </p:spPr>
      </p:pic>
      <p:pic>
        <p:nvPicPr>
          <p:cNvPr id="8" name="Graphic 7" descr="Protecting hand">
            <a:extLst>
              <a:ext uri="{FF2B5EF4-FFF2-40B4-BE49-F238E27FC236}">
                <a16:creationId xmlns:a16="http://schemas.microsoft.com/office/drawing/2014/main" id="{3A72D7EF-6DDD-4996-B845-8A390157E1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9743" y="4967894"/>
            <a:ext cx="831273" cy="83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4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3F0E9390-A6FC-49C9-8149-3C07E7AE27C1}"/>
              </a:ext>
            </a:extLst>
          </p:cNvPr>
          <p:cNvSpPr/>
          <p:nvPr/>
        </p:nvSpPr>
        <p:spPr>
          <a:xfrm rot="5400000">
            <a:off x="-66615" y="53082"/>
            <a:ext cx="6884564" cy="6778401"/>
          </a:xfrm>
          <a:custGeom>
            <a:avLst/>
            <a:gdLst>
              <a:gd name="connsiteX0" fmla="*/ 0 w 3618270"/>
              <a:gd name="connsiteY0" fmla="*/ 0 h 3259395"/>
              <a:gd name="connsiteX1" fmla="*/ 3618270 w 3618270"/>
              <a:gd name="connsiteY1" fmla="*/ 0 h 3259395"/>
              <a:gd name="connsiteX2" fmla="*/ 3618270 w 3618270"/>
              <a:gd name="connsiteY2" fmla="*/ 3259395 h 3259395"/>
              <a:gd name="connsiteX3" fmla="*/ 0 w 3618270"/>
              <a:gd name="connsiteY3" fmla="*/ 3259395 h 3259395"/>
              <a:gd name="connsiteX4" fmla="*/ 0 w 3618270"/>
              <a:gd name="connsiteY4" fmla="*/ 0 h 3259395"/>
              <a:gd name="connsiteX0" fmla="*/ 2281084 w 3618270"/>
              <a:gd name="connsiteY0" fmla="*/ 2143433 h 3259395"/>
              <a:gd name="connsiteX1" fmla="*/ 3618270 w 3618270"/>
              <a:gd name="connsiteY1" fmla="*/ 0 h 3259395"/>
              <a:gd name="connsiteX2" fmla="*/ 3618270 w 3618270"/>
              <a:gd name="connsiteY2" fmla="*/ 3259395 h 3259395"/>
              <a:gd name="connsiteX3" fmla="*/ 0 w 3618270"/>
              <a:gd name="connsiteY3" fmla="*/ 3259395 h 3259395"/>
              <a:gd name="connsiteX4" fmla="*/ 2281084 w 3618270"/>
              <a:gd name="connsiteY4" fmla="*/ 2143433 h 3259395"/>
              <a:gd name="connsiteX0" fmla="*/ 2281084 w 3618270"/>
              <a:gd name="connsiteY0" fmla="*/ 2143433 h 3259395"/>
              <a:gd name="connsiteX1" fmla="*/ 3618270 w 3618270"/>
              <a:gd name="connsiteY1" fmla="*/ 0 h 3259395"/>
              <a:gd name="connsiteX2" fmla="*/ 3618270 w 3618270"/>
              <a:gd name="connsiteY2" fmla="*/ 3259395 h 3259395"/>
              <a:gd name="connsiteX3" fmla="*/ 0 w 3618270"/>
              <a:gd name="connsiteY3" fmla="*/ 3259395 h 3259395"/>
              <a:gd name="connsiteX4" fmla="*/ 2281084 w 3618270"/>
              <a:gd name="connsiteY4" fmla="*/ 2143433 h 3259395"/>
              <a:gd name="connsiteX0" fmla="*/ 2172930 w 3618270"/>
              <a:gd name="connsiteY0" fmla="*/ 1671485 h 3259395"/>
              <a:gd name="connsiteX1" fmla="*/ 3618270 w 3618270"/>
              <a:gd name="connsiteY1" fmla="*/ 0 h 3259395"/>
              <a:gd name="connsiteX2" fmla="*/ 3618270 w 3618270"/>
              <a:gd name="connsiteY2" fmla="*/ 3259395 h 3259395"/>
              <a:gd name="connsiteX3" fmla="*/ 0 w 3618270"/>
              <a:gd name="connsiteY3" fmla="*/ 3259395 h 3259395"/>
              <a:gd name="connsiteX4" fmla="*/ 2172930 w 3618270"/>
              <a:gd name="connsiteY4" fmla="*/ 1671485 h 3259395"/>
              <a:gd name="connsiteX0" fmla="*/ 0 w 3618270"/>
              <a:gd name="connsiteY0" fmla="*/ 3259395 h 3259395"/>
              <a:gd name="connsiteX1" fmla="*/ 3618270 w 3618270"/>
              <a:gd name="connsiteY1" fmla="*/ 0 h 3259395"/>
              <a:gd name="connsiteX2" fmla="*/ 3618270 w 3618270"/>
              <a:gd name="connsiteY2" fmla="*/ 3259395 h 3259395"/>
              <a:gd name="connsiteX3" fmla="*/ 0 w 3618270"/>
              <a:gd name="connsiteY3" fmla="*/ 3259395 h 3259395"/>
              <a:gd name="connsiteX0" fmla="*/ 0 w 3618270"/>
              <a:gd name="connsiteY0" fmla="*/ 3259395 h 3259395"/>
              <a:gd name="connsiteX1" fmla="*/ 1976284 w 3618270"/>
              <a:gd name="connsiteY1" fmla="*/ 1504336 h 3259395"/>
              <a:gd name="connsiteX2" fmla="*/ 3618270 w 3618270"/>
              <a:gd name="connsiteY2" fmla="*/ 0 h 3259395"/>
              <a:gd name="connsiteX3" fmla="*/ 3618270 w 3618270"/>
              <a:gd name="connsiteY3" fmla="*/ 3259395 h 3259395"/>
              <a:gd name="connsiteX4" fmla="*/ 0 w 3618270"/>
              <a:gd name="connsiteY4" fmla="*/ 3259395 h 3259395"/>
              <a:gd name="connsiteX0" fmla="*/ 0 w 3618270"/>
              <a:gd name="connsiteY0" fmla="*/ 3259395 h 3259395"/>
              <a:gd name="connsiteX1" fmla="*/ 2448232 w 3618270"/>
              <a:gd name="connsiteY1" fmla="*/ 1897627 h 3259395"/>
              <a:gd name="connsiteX2" fmla="*/ 3618270 w 3618270"/>
              <a:gd name="connsiteY2" fmla="*/ 0 h 3259395"/>
              <a:gd name="connsiteX3" fmla="*/ 3618270 w 3618270"/>
              <a:gd name="connsiteY3" fmla="*/ 3259395 h 3259395"/>
              <a:gd name="connsiteX4" fmla="*/ 0 w 3618270"/>
              <a:gd name="connsiteY4" fmla="*/ 3259395 h 3259395"/>
              <a:gd name="connsiteX0" fmla="*/ 0 w 3618270"/>
              <a:gd name="connsiteY0" fmla="*/ 3259395 h 3259395"/>
              <a:gd name="connsiteX1" fmla="*/ 2448232 w 3618270"/>
              <a:gd name="connsiteY1" fmla="*/ 1897627 h 3259395"/>
              <a:gd name="connsiteX2" fmla="*/ 3618270 w 3618270"/>
              <a:gd name="connsiteY2" fmla="*/ 0 h 3259395"/>
              <a:gd name="connsiteX3" fmla="*/ 3618270 w 3618270"/>
              <a:gd name="connsiteY3" fmla="*/ 3259395 h 3259395"/>
              <a:gd name="connsiteX4" fmla="*/ 0 w 3618270"/>
              <a:gd name="connsiteY4" fmla="*/ 3259395 h 3259395"/>
              <a:gd name="connsiteX0" fmla="*/ 0 w 3618270"/>
              <a:gd name="connsiteY0" fmla="*/ 3259395 h 3259395"/>
              <a:gd name="connsiteX1" fmla="*/ 3618270 w 3618270"/>
              <a:gd name="connsiteY1" fmla="*/ 0 h 3259395"/>
              <a:gd name="connsiteX2" fmla="*/ 3618270 w 3618270"/>
              <a:gd name="connsiteY2" fmla="*/ 3259395 h 3259395"/>
              <a:gd name="connsiteX3" fmla="*/ 0 w 3618270"/>
              <a:gd name="connsiteY3" fmla="*/ 3259395 h 3259395"/>
              <a:gd name="connsiteX0" fmla="*/ 0 w 3618270"/>
              <a:gd name="connsiteY0" fmla="*/ 3259395 h 3259395"/>
              <a:gd name="connsiteX1" fmla="*/ 3618270 w 3618270"/>
              <a:gd name="connsiteY1" fmla="*/ 0 h 3259395"/>
              <a:gd name="connsiteX2" fmla="*/ 3618270 w 3618270"/>
              <a:gd name="connsiteY2" fmla="*/ 3259395 h 3259395"/>
              <a:gd name="connsiteX3" fmla="*/ 0 w 3618270"/>
              <a:gd name="connsiteY3" fmla="*/ 3259395 h 3259395"/>
              <a:gd name="connsiteX0" fmla="*/ 0 w 3618270"/>
              <a:gd name="connsiteY0" fmla="*/ 3259395 h 3259395"/>
              <a:gd name="connsiteX1" fmla="*/ 3618270 w 3618270"/>
              <a:gd name="connsiteY1" fmla="*/ 0 h 3259395"/>
              <a:gd name="connsiteX2" fmla="*/ 3618270 w 3618270"/>
              <a:gd name="connsiteY2" fmla="*/ 3259395 h 3259395"/>
              <a:gd name="connsiteX3" fmla="*/ 0 w 3618270"/>
              <a:gd name="connsiteY3" fmla="*/ 3259395 h 3259395"/>
              <a:gd name="connsiteX0" fmla="*/ 0 w 3628102"/>
              <a:gd name="connsiteY0" fmla="*/ 4734234 h 4734234"/>
              <a:gd name="connsiteX1" fmla="*/ 3628102 w 3628102"/>
              <a:gd name="connsiteY1" fmla="*/ 0 h 4734234"/>
              <a:gd name="connsiteX2" fmla="*/ 3618270 w 3628102"/>
              <a:gd name="connsiteY2" fmla="*/ 4734234 h 4734234"/>
              <a:gd name="connsiteX3" fmla="*/ 0 w 3628102"/>
              <a:gd name="connsiteY3" fmla="*/ 4734234 h 4734234"/>
              <a:gd name="connsiteX0" fmla="*/ 0 w 6086167"/>
              <a:gd name="connsiteY0" fmla="*/ 4773563 h 4773563"/>
              <a:gd name="connsiteX1" fmla="*/ 6086167 w 6086167"/>
              <a:gd name="connsiteY1" fmla="*/ 0 h 4773563"/>
              <a:gd name="connsiteX2" fmla="*/ 6076335 w 6086167"/>
              <a:gd name="connsiteY2" fmla="*/ 4734234 h 4773563"/>
              <a:gd name="connsiteX3" fmla="*/ 0 w 6086167"/>
              <a:gd name="connsiteY3" fmla="*/ 4773563 h 4773563"/>
              <a:gd name="connsiteX0" fmla="*/ 0 w 6135328"/>
              <a:gd name="connsiteY0" fmla="*/ 4675240 h 4675240"/>
              <a:gd name="connsiteX1" fmla="*/ 6135328 w 6135328"/>
              <a:gd name="connsiteY1" fmla="*/ 0 h 4675240"/>
              <a:gd name="connsiteX2" fmla="*/ 6076335 w 6135328"/>
              <a:gd name="connsiteY2" fmla="*/ 4635911 h 4675240"/>
              <a:gd name="connsiteX3" fmla="*/ 0 w 6135328"/>
              <a:gd name="connsiteY3" fmla="*/ 4675240 h 4675240"/>
              <a:gd name="connsiteX0" fmla="*/ 0 w 6135328"/>
              <a:gd name="connsiteY0" fmla="*/ 4675240 h 4675240"/>
              <a:gd name="connsiteX1" fmla="*/ 6135328 w 6135328"/>
              <a:gd name="connsiteY1" fmla="*/ 0 h 4675240"/>
              <a:gd name="connsiteX2" fmla="*/ 6076335 w 6135328"/>
              <a:gd name="connsiteY2" fmla="*/ 4635911 h 4675240"/>
              <a:gd name="connsiteX3" fmla="*/ 0 w 6135328"/>
              <a:gd name="connsiteY3" fmla="*/ 4675240 h 4675240"/>
              <a:gd name="connsiteX0" fmla="*/ 0 w 6076390"/>
              <a:gd name="connsiteY0" fmla="*/ 4665408 h 4665408"/>
              <a:gd name="connsiteX1" fmla="*/ 6056670 w 6076390"/>
              <a:gd name="connsiteY1" fmla="*/ 0 h 4665408"/>
              <a:gd name="connsiteX2" fmla="*/ 6076335 w 6076390"/>
              <a:gd name="connsiteY2" fmla="*/ 4626079 h 4665408"/>
              <a:gd name="connsiteX3" fmla="*/ 0 w 6076390"/>
              <a:gd name="connsiteY3" fmla="*/ 4665408 h 4665408"/>
              <a:gd name="connsiteX0" fmla="*/ 0 w 6076398"/>
              <a:gd name="connsiteY0" fmla="*/ 4645743 h 4645743"/>
              <a:gd name="connsiteX1" fmla="*/ 6076335 w 6076398"/>
              <a:gd name="connsiteY1" fmla="*/ 0 h 4645743"/>
              <a:gd name="connsiteX2" fmla="*/ 6076335 w 6076398"/>
              <a:gd name="connsiteY2" fmla="*/ 4606414 h 4645743"/>
              <a:gd name="connsiteX3" fmla="*/ 0 w 6076398"/>
              <a:gd name="connsiteY3" fmla="*/ 4645743 h 4645743"/>
              <a:gd name="connsiteX0" fmla="*/ 0 w 6076504"/>
              <a:gd name="connsiteY0" fmla="*/ 4645743 h 4645743"/>
              <a:gd name="connsiteX1" fmla="*/ 6076335 w 6076504"/>
              <a:gd name="connsiteY1" fmla="*/ 0 h 4645743"/>
              <a:gd name="connsiteX2" fmla="*/ 6076335 w 6076504"/>
              <a:gd name="connsiteY2" fmla="*/ 4606414 h 4645743"/>
              <a:gd name="connsiteX3" fmla="*/ 0 w 6076504"/>
              <a:gd name="connsiteY3" fmla="*/ 4645743 h 4645743"/>
              <a:gd name="connsiteX0" fmla="*/ 0 w 6076504"/>
              <a:gd name="connsiteY0" fmla="*/ 4645743 h 4645743"/>
              <a:gd name="connsiteX1" fmla="*/ 6076335 w 6076504"/>
              <a:gd name="connsiteY1" fmla="*/ 0 h 4645743"/>
              <a:gd name="connsiteX2" fmla="*/ 6076335 w 6076504"/>
              <a:gd name="connsiteY2" fmla="*/ 4606414 h 4645743"/>
              <a:gd name="connsiteX3" fmla="*/ 0 w 6076504"/>
              <a:gd name="connsiteY3" fmla="*/ 4645743 h 4645743"/>
              <a:gd name="connsiteX0" fmla="*/ 0 w 6101842"/>
              <a:gd name="connsiteY0" fmla="*/ 4645743 h 4645743"/>
              <a:gd name="connsiteX1" fmla="*/ 6076335 w 6101842"/>
              <a:gd name="connsiteY1" fmla="*/ 0 h 4645743"/>
              <a:gd name="connsiteX2" fmla="*/ 6076335 w 6101842"/>
              <a:gd name="connsiteY2" fmla="*/ 4606414 h 4645743"/>
              <a:gd name="connsiteX3" fmla="*/ 0 w 6101842"/>
              <a:gd name="connsiteY3" fmla="*/ 4645743 h 4645743"/>
              <a:gd name="connsiteX0" fmla="*/ 0 w 6101842"/>
              <a:gd name="connsiteY0" fmla="*/ 4645743 h 4645743"/>
              <a:gd name="connsiteX1" fmla="*/ 6076335 w 6101842"/>
              <a:gd name="connsiteY1" fmla="*/ 0 h 4645743"/>
              <a:gd name="connsiteX2" fmla="*/ 6076335 w 6101842"/>
              <a:gd name="connsiteY2" fmla="*/ 4606414 h 4645743"/>
              <a:gd name="connsiteX3" fmla="*/ 0 w 6101842"/>
              <a:gd name="connsiteY3" fmla="*/ 4645743 h 4645743"/>
              <a:gd name="connsiteX0" fmla="*/ 0 w 6080119"/>
              <a:gd name="connsiteY0" fmla="*/ 4645743 h 4645743"/>
              <a:gd name="connsiteX1" fmla="*/ 6076335 w 6080119"/>
              <a:gd name="connsiteY1" fmla="*/ 0 h 4645743"/>
              <a:gd name="connsiteX2" fmla="*/ 6076335 w 6080119"/>
              <a:gd name="connsiteY2" fmla="*/ 4606414 h 4645743"/>
              <a:gd name="connsiteX3" fmla="*/ 0 w 6080119"/>
              <a:gd name="connsiteY3" fmla="*/ 4645743 h 4645743"/>
              <a:gd name="connsiteX0" fmla="*/ 0 w 6080119"/>
              <a:gd name="connsiteY0" fmla="*/ 4645743 h 4645743"/>
              <a:gd name="connsiteX1" fmla="*/ 6076335 w 6080119"/>
              <a:gd name="connsiteY1" fmla="*/ 0 h 4645743"/>
              <a:gd name="connsiteX2" fmla="*/ 6076335 w 6080119"/>
              <a:gd name="connsiteY2" fmla="*/ 4606414 h 4645743"/>
              <a:gd name="connsiteX3" fmla="*/ 0 w 6080119"/>
              <a:gd name="connsiteY3" fmla="*/ 4645743 h 4645743"/>
              <a:gd name="connsiteX0" fmla="*/ 0 w 6355422"/>
              <a:gd name="connsiteY0" fmla="*/ 4655576 h 4655576"/>
              <a:gd name="connsiteX1" fmla="*/ 6351638 w 6355422"/>
              <a:gd name="connsiteY1" fmla="*/ 0 h 4655576"/>
              <a:gd name="connsiteX2" fmla="*/ 6351638 w 6355422"/>
              <a:gd name="connsiteY2" fmla="*/ 4606414 h 4655576"/>
              <a:gd name="connsiteX3" fmla="*/ 0 w 6355422"/>
              <a:gd name="connsiteY3" fmla="*/ 4655576 h 4655576"/>
              <a:gd name="connsiteX0" fmla="*/ 0 w 6355422"/>
              <a:gd name="connsiteY0" fmla="*/ 4655576 h 4655576"/>
              <a:gd name="connsiteX1" fmla="*/ 6351638 w 6355422"/>
              <a:gd name="connsiteY1" fmla="*/ 0 h 4655576"/>
              <a:gd name="connsiteX2" fmla="*/ 6351638 w 6355422"/>
              <a:gd name="connsiteY2" fmla="*/ 4606414 h 4655576"/>
              <a:gd name="connsiteX3" fmla="*/ 0 w 6355422"/>
              <a:gd name="connsiteY3" fmla="*/ 4655576 h 4655576"/>
              <a:gd name="connsiteX0" fmla="*/ 0 w 6353265"/>
              <a:gd name="connsiteY0" fmla="*/ 4655576 h 4655576"/>
              <a:gd name="connsiteX1" fmla="*/ 6351638 w 6353265"/>
              <a:gd name="connsiteY1" fmla="*/ 0 h 4655576"/>
              <a:gd name="connsiteX2" fmla="*/ 6339762 w 6353265"/>
              <a:gd name="connsiteY2" fmla="*/ 4606414 h 4655576"/>
              <a:gd name="connsiteX3" fmla="*/ 0 w 6353265"/>
              <a:gd name="connsiteY3" fmla="*/ 4655576 h 4655576"/>
              <a:gd name="connsiteX0" fmla="*/ 0 w 6341389"/>
              <a:gd name="connsiteY0" fmla="*/ 4631146 h 4631146"/>
              <a:gd name="connsiteX1" fmla="*/ 6339762 w 6341389"/>
              <a:gd name="connsiteY1" fmla="*/ 0 h 4631146"/>
              <a:gd name="connsiteX2" fmla="*/ 6327886 w 6341389"/>
              <a:gd name="connsiteY2" fmla="*/ 4606414 h 4631146"/>
              <a:gd name="connsiteX3" fmla="*/ 0 w 6341389"/>
              <a:gd name="connsiteY3" fmla="*/ 4631146 h 4631146"/>
              <a:gd name="connsiteX0" fmla="*/ 0 w 6341389"/>
              <a:gd name="connsiteY0" fmla="*/ 4631146 h 4631146"/>
              <a:gd name="connsiteX1" fmla="*/ 6339762 w 6341389"/>
              <a:gd name="connsiteY1" fmla="*/ 0 h 4631146"/>
              <a:gd name="connsiteX2" fmla="*/ 6327886 w 6341389"/>
              <a:gd name="connsiteY2" fmla="*/ 4614558 h 4631146"/>
              <a:gd name="connsiteX3" fmla="*/ 0 w 6341389"/>
              <a:gd name="connsiteY3" fmla="*/ 4631146 h 4631146"/>
              <a:gd name="connsiteX0" fmla="*/ 0 w 6343254"/>
              <a:gd name="connsiteY0" fmla="*/ 4631146 h 4631146"/>
              <a:gd name="connsiteX1" fmla="*/ 6339762 w 6343254"/>
              <a:gd name="connsiteY1" fmla="*/ 0 h 4631146"/>
              <a:gd name="connsiteX2" fmla="*/ 6338950 w 6343254"/>
              <a:gd name="connsiteY2" fmla="*/ 4622701 h 4631146"/>
              <a:gd name="connsiteX3" fmla="*/ 0 w 6343254"/>
              <a:gd name="connsiteY3" fmla="*/ 4631146 h 4631146"/>
              <a:gd name="connsiteX0" fmla="*/ 0 w 6343254"/>
              <a:gd name="connsiteY0" fmla="*/ 4631146 h 4631146"/>
              <a:gd name="connsiteX1" fmla="*/ 6339762 w 6343254"/>
              <a:gd name="connsiteY1" fmla="*/ 0 h 4631146"/>
              <a:gd name="connsiteX2" fmla="*/ 6338950 w 6343254"/>
              <a:gd name="connsiteY2" fmla="*/ 4622701 h 4631146"/>
              <a:gd name="connsiteX3" fmla="*/ 0 w 6343254"/>
              <a:gd name="connsiteY3" fmla="*/ 4631146 h 4631146"/>
              <a:gd name="connsiteX0" fmla="*/ 0 w 6343254"/>
              <a:gd name="connsiteY0" fmla="*/ 4631146 h 4631146"/>
              <a:gd name="connsiteX1" fmla="*/ 6339762 w 6343254"/>
              <a:gd name="connsiteY1" fmla="*/ 0 h 4631146"/>
              <a:gd name="connsiteX2" fmla="*/ 6338950 w 6343254"/>
              <a:gd name="connsiteY2" fmla="*/ 4622701 h 4631146"/>
              <a:gd name="connsiteX3" fmla="*/ 0 w 6343254"/>
              <a:gd name="connsiteY3" fmla="*/ 4631146 h 4631146"/>
              <a:gd name="connsiteX0" fmla="*/ 0 w 6343254"/>
              <a:gd name="connsiteY0" fmla="*/ 4631146 h 4631146"/>
              <a:gd name="connsiteX1" fmla="*/ 6339762 w 6343254"/>
              <a:gd name="connsiteY1" fmla="*/ 0 h 4631146"/>
              <a:gd name="connsiteX2" fmla="*/ 6338950 w 6343254"/>
              <a:gd name="connsiteY2" fmla="*/ 4622701 h 4631146"/>
              <a:gd name="connsiteX3" fmla="*/ 0 w 6343254"/>
              <a:gd name="connsiteY3" fmla="*/ 4631146 h 4631146"/>
              <a:gd name="connsiteX0" fmla="*/ 0 w 6343254"/>
              <a:gd name="connsiteY0" fmla="*/ 4631146 h 4631146"/>
              <a:gd name="connsiteX1" fmla="*/ 6339762 w 6343254"/>
              <a:gd name="connsiteY1" fmla="*/ 0 h 4631146"/>
              <a:gd name="connsiteX2" fmla="*/ 6338950 w 6343254"/>
              <a:gd name="connsiteY2" fmla="*/ 4622701 h 4631146"/>
              <a:gd name="connsiteX3" fmla="*/ 0 w 6343254"/>
              <a:gd name="connsiteY3" fmla="*/ 4631146 h 4631146"/>
              <a:gd name="connsiteX0" fmla="*/ 0 w 6343254"/>
              <a:gd name="connsiteY0" fmla="*/ 4631146 h 4631146"/>
              <a:gd name="connsiteX1" fmla="*/ 6339762 w 6343254"/>
              <a:gd name="connsiteY1" fmla="*/ 0 h 4631146"/>
              <a:gd name="connsiteX2" fmla="*/ 6338950 w 6343254"/>
              <a:gd name="connsiteY2" fmla="*/ 4622701 h 4631146"/>
              <a:gd name="connsiteX3" fmla="*/ 0 w 6343254"/>
              <a:gd name="connsiteY3" fmla="*/ 4631146 h 4631146"/>
              <a:gd name="connsiteX0" fmla="*/ 0 w 6343254"/>
              <a:gd name="connsiteY0" fmla="*/ 4631146 h 4631146"/>
              <a:gd name="connsiteX1" fmla="*/ 6339762 w 6343254"/>
              <a:gd name="connsiteY1" fmla="*/ 0 h 4631146"/>
              <a:gd name="connsiteX2" fmla="*/ 6338950 w 6343254"/>
              <a:gd name="connsiteY2" fmla="*/ 4622701 h 4631146"/>
              <a:gd name="connsiteX3" fmla="*/ 0 w 6343254"/>
              <a:gd name="connsiteY3" fmla="*/ 4631146 h 4631146"/>
              <a:gd name="connsiteX0" fmla="*/ 0 w 6343254"/>
              <a:gd name="connsiteY0" fmla="*/ 4631146 h 4632377"/>
              <a:gd name="connsiteX1" fmla="*/ 6339762 w 6343254"/>
              <a:gd name="connsiteY1" fmla="*/ 0 h 4632377"/>
              <a:gd name="connsiteX2" fmla="*/ 6338950 w 6343254"/>
              <a:gd name="connsiteY2" fmla="*/ 4622701 h 4632377"/>
              <a:gd name="connsiteX3" fmla="*/ 0 w 6343254"/>
              <a:gd name="connsiteY3" fmla="*/ 4631146 h 4632377"/>
              <a:gd name="connsiteX0" fmla="*/ 0 w 6343254"/>
              <a:gd name="connsiteY0" fmla="*/ 4631146 h 4631146"/>
              <a:gd name="connsiteX1" fmla="*/ 6339762 w 6343254"/>
              <a:gd name="connsiteY1" fmla="*/ 0 h 4631146"/>
              <a:gd name="connsiteX2" fmla="*/ 6338950 w 6343254"/>
              <a:gd name="connsiteY2" fmla="*/ 4622701 h 4631146"/>
              <a:gd name="connsiteX3" fmla="*/ 0 w 6343254"/>
              <a:gd name="connsiteY3" fmla="*/ 4631146 h 4631146"/>
              <a:gd name="connsiteX0" fmla="*/ 0 w 6343254"/>
              <a:gd name="connsiteY0" fmla="*/ 4631146 h 4631146"/>
              <a:gd name="connsiteX1" fmla="*/ 6339762 w 6343254"/>
              <a:gd name="connsiteY1" fmla="*/ 0 h 4631146"/>
              <a:gd name="connsiteX2" fmla="*/ 6338950 w 6343254"/>
              <a:gd name="connsiteY2" fmla="*/ 4622701 h 4631146"/>
              <a:gd name="connsiteX3" fmla="*/ 0 w 6343254"/>
              <a:gd name="connsiteY3" fmla="*/ 4631146 h 4631146"/>
              <a:gd name="connsiteX0" fmla="*/ 0 w 6343254"/>
              <a:gd name="connsiteY0" fmla="*/ 4631146 h 4631146"/>
              <a:gd name="connsiteX1" fmla="*/ 6339762 w 6343254"/>
              <a:gd name="connsiteY1" fmla="*/ 0 h 4631146"/>
              <a:gd name="connsiteX2" fmla="*/ 6338950 w 6343254"/>
              <a:gd name="connsiteY2" fmla="*/ 4622701 h 4631146"/>
              <a:gd name="connsiteX3" fmla="*/ 0 w 6343254"/>
              <a:gd name="connsiteY3" fmla="*/ 4631146 h 4631146"/>
              <a:gd name="connsiteX0" fmla="*/ 0 w 6343254"/>
              <a:gd name="connsiteY0" fmla="*/ 4631146 h 4631146"/>
              <a:gd name="connsiteX1" fmla="*/ 6339762 w 6343254"/>
              <a:gd name="connsiteY1" fmla="*/ 0 h 4631146"/>
              <a:gd name="connsiteX2" fmla="*/ 6338950 w 6343254"/>
              <a:gd name="connsiteY2" fmla="*/ 4622701 h 4631146"/>
              <a:gd name="connsiteX3" fmla="*/ 0 w 6343254"/>
              <a:gd name="connsiteY3" fmla="*/ 4631146 h 4631146"/>
              <a:gd name="connsiteX0" fmla="*/ 0 w 6372117"/>
              <a:gd name="connsiteY0" fmla="*/ 4753086 h 4753086"/>
              <a:gd name="connsiteX1" fmla="*/ 6371314 w 6372117"/>
              <a:gd name="connsiteY1" fmla="*/ 0 h 4753086"/>
              <a:gd name="connsiteX2" fmla="*/ 6338950 w 6372117"/>
              <a:gd name="connsiteY2" fmla="*/ 4744641 h 4753086"/>
              <a:gd name="connsiteX3" fmla="*/ 0 w 6372117"/>
              <a:gd name="connsiteY3" fmla="*/ 4753086 h 4753086"/>
              <a:gd name="connsiteX0" fmla="*/ 0 w 6395483"/>
              <a:gd name="connsiteY0" fmla="*/ 5138160 h 5138160"/>
              <a:gd name="connsiteX1" fmla="*/ 6394978 w 6395483"/>
              <a:gd name="connsiteY1" fmla="*/ 0 h 5138160"/>
              <a:gd name="connsiteX2" fmla="*/ 6338950 w 6395483"/>
              <a:gd name="connsiteY2" fmla="*/ 5129715 h 5138160"/>
              <a:gd name="connsiteX3" fmla="*/ 0 w 6395483"/>
              <a:gd name="connsiteY3" fmla="*/ 5138160 h 5138160"/>
              <a:gd name="connsiteX0" fmla="*/ 0 w 6413947"/>
              <a:gd name="connsiteY0" fmla="*/ 5138160 h 5138160"/>
              <a:gd name="connsiteX1" fmla="*/ 6394978 w 6413947"/>
              <a:gd name="connsiteY1" fmla="*/ 0 h 5138160"/>
              <a:gd name="connsiteX2" fmla="*/ 6413491 w 6413947"/>
              <a:gd name="connsiteY2" fmla="*/ 5129715 h 5138160"/>
              <a:gd name="connsiteX3" fmla="*/ 0 w 6413947"/>
              <a:gd name="connsiteY3" fmla="*/ 5138160 h 513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3947" h="5138160">
                <a:moveTo>
                  <a:pt x="0" y="5138160"/>
                </a:moveTo>
                <a:cubicBezTo>
                  <a:pt x="3254372" y="5070288"/>
                  <a:pt x="6352132" y="4801122"/>
                  <a:pt x="6394978" y="0"/>
                </a:cubicBezTo>
                <a:cubicBezTo>
                  <a:pt x="6401534" y="1214284"/>
                  <a:pt x="6416768" y="3551637"/>
                  <a:pt x="6413491" y="5129715"/>
                </a:cubicBezTo>
                <a:lnTo>
                  <a:pt x="0" y="513816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n umbrella&#10;&#10;Description automatically generated">
            <a:extLst>
              <a:ext uri="{FF2B5EF4-FFF2-40B4-BE49-F238E27FC236}">
                <a16:creationId xmlns:a16="http://schemas.microsoft.com/office/drawing/2014/main" id="{C04D7DA5-AC0B-4313-A6DF-4C151952FC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-14959" r="16518"/>
          <a:stretch/>
        </p:blipFill>
        <p:spPr>
          <a:xfrm>
            <a:off x="5362755" y="1"/>
            <a:ext cx="6751137" cy="6857999"/>
          </a:xfrm>
          <a:custGeom>
            <a:avLst/>
            <a:gdLst>
              <a:gd name="connsiteX0" fmla="*/ 0 w 6751137"/>
              <a:gd name="connsiteY0" fmla="*/ 0 h 6857999"/>
              <a:gd name="connsiteX1" fmla="*/ 6751137 w 6751137"/>
              <a:gd name="connsiteY1" fmla="*/ 0 h 6857999"/>
              <a:gd name="connsiteX2" fmla="*/ 6751137 w 6751137"/>
              <a:gd name="connsiteY2" fmla="*/ 6857999 h 6857999"/>
              <a:gd name="connsiteX3" fmla="*/ 0 w 6751137"/>
              <a:gd name="connsiteY3" fmla="*/ 6857999 h 6857999"/>
              <a:gd name="connsiteX4" fmla="*/ 0 w 6751137"/>
              <a:gd name="connsiteY4" fmla="*/ 6844680 h 6857999"/>
              <a:gd name="connsiteX5" fmla="*/ 141429 w 6751137"/>
              <a:gd name="connsiteY5" fmla="*/ 6697120 h 6857999"/>
              <a:gd name="connsiteX6" fmla="*/ 1410790 w 6751137"/>
              <a:gd name="connsiteY6" fmla="*/ 3429000 h 6857999"/>
              <a:gd name="connsiteX7" fmla="*/ 141429 w 6751137"/>
              <a:gd name="connsiteY7" fmla="*/ 160880 h 6857999"/>
              <a:gd name="connsiteX8" fmla="*/ 0 w 6751137"/>
              <a:gd name="connsiteY8" fmla="*/ 133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1137" h="6857999">
                <a:moveTo>
                  <a:pt x="0" y="0"/>
                </a:moveTo>
                <a:lnTo>
                  <a:pt x="6751137" y="0"/>
                </a:lnTo>
                <a:lnTo>
                  <a:pt x="6751137" y="6857999"/>
                </a:lnTo>
                <a:lnTo>
                  <a:pt x="0" y="6857999"/>
                </a:lnTo>
                <a:lnTo>
                  <a:pt x="0" y="6844680"/>
                </a:lnTo>
                <a:lnTo>
                  <a:pt x="141429" y="6697120"/>
                </a:lnTo>
                <a:cubicBezTo>
                  <a:pt x="930105" y="5833950"/>
                  <a:pt x="1410790" y="4687315"/>
                  <a:pt x="1410790" y="3429000"/>
                </a:cubicBezTo>
                <a:cubicBezTo>
                  <a:pt x="1410790" y="2170685"/>
                  <a:pt x="930105" y="1024050"/>
                  <a:pt x="141429" y="160880"/>
                </a:cubicBezTo>
                <a:lnTo>
                  <a:pt x="0" y="13320"/>
                </a:lnTo>
                <a:close/>
              </a:path>
            </a:pathLst>
          </a:cu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37A3C8-F294-457F-97CC-8A4443BFAA86}"/>
              </a:ext>
            </a:extLst>
          </p:cNvPr>
          <p:cNvSpPr txBox="1"/>
          <p:nvPr/>
        </p:nvSpPr>
        <p:spPr>
          <a:xfrm>
            <a:off x="1803748" y="382043"/>
            <a:ext cx="8924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 Black" panose="020B0803030403020204" pitchFamily="34" charset="0"/>
                <a:cs typeface="Arial" panose="020B0604020202020204" pitchFamily="34" charset="0"/>
              </a:rPr>
              <a:t>How Do You Reduce Cybersecurity Risk?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732038-61FA-4187-AA4F-408C33E4137C}"/>
              </a:ext>
            </a:extLst>
          </p:cNvPr>
          <p:cNvSpPr txBox="1"/>
          <p:nvPr/>
        </p:nvSpPr>
        <p:spPr>
          <a:xfrm>
            <a:off x="1788672" y="2812865"/>
            <a:ext cx="8523961" cy="3661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>
              <a:lnSpc>
                <a:spcPct val="75000"/>
              </a:lnSpc>
              <a:buFont typeface="Arial" panose="020B0604020202020204" pitchFamily="34" charset="0"/>
              <a:buChar char="•"/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Identify Personal Identifiable Information (PII)</a:t>
            </a:r>
          </a:p>
          <a:p>
            <a:endParaRPr lang="en-US" dirty="0"/>
          </a:p>
          <a:p>
            <a:r>
              <a:rPr lang="en-US" dirty="0"/>
              <a:t>Minimize File Shares</a:t>
            </a:r>
          </a:p>
          <a:p>
            <a:endParaRPr lang="en-US" dirty="0"/>
          </a:p>
          <a:p>
            <a:r>
              <a:rPr lang="en-US" dirty="0"/>
              <a:t>Document Management Systems</a:t>
            </a:r>
          </a:p>
          <a:p>
            <a:endParaRPr lang="en-US" dirty="0"/>
          </a:p>
          <a:p>
            <a:r>
              <a:rPr lang="en-US" dirty="0"/>
              <a:t>Data Loss Preventions</a:t>
            </a:r>
          </a:p>
          <a:p>
            <a:endParaRPr lang="en-US" dirty="0"/>
          </a:p>
          <a:p>
            <a:r>
              <a:rPr lang="en-US" dirty="0"/>
              <a:t>Application Whitelisting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3342846-F55D-42A1-A888-175E0A5455A8}"/>
              </a:ext>
            </a:extLst>
          </p:cNvPr>
          <p:cNvSpPr/>
          <p:nvPr/>
        </p:nvSpPr>
        <p:spPr>
          <a:xfrm>
            <a:off x="1881526" y="1540433"/>
            <a:ext cx="2111634" cy="930696"/>
          </a:xfrm>
          <a:custGeom>
            <a:avLst/>
            <a:gdLst>
              <a:gd name="connsiteX0" fmla="*/ 0 w 1551161"/>
              <a:gd name="connsiteY0" fmla="*/ 0 h 930696"/>
              <a:gd name="connsiteX1" fmla="*/ 1551161 w 1551161"/>
              <a:gd name="connsiteY1" fmla="*/ 0 h 930696"/>
              <a:gd name="connsiteX2" fmla="*/ 1551161 w 1551161"/>
              <a:gd name="connsiteY2" fmla="*/ 930696 h 930696"/>
              <a:gd name="connsiteX3" fmla="*/ 0 w 1551161"/>
              <a:gd name="connsiteY3" fmla="*/ 930696 h 930696"/>
              <a:gd name="connsiteX4" fmla="*/ 0 w 1551161"/>
              <a:gd name="connsiteY4" fmla="*/ 0 h 930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1161" h="930696">
                <a:moveTo>
                  <a:pt x="0" y="0"/>
                </a:moveTo>
                <a:lnTo>
                  <a:pt x="1551161" y="0"/>
                </a:lnTo>
                <a:lnTo>
                  <a:pt x="1551161" y="930696"/>
                </a:lnTo>
                <a:lnTo>
                  <a:pt x="0" y="930696"/>
                </a:lnTo>
                <a:lnTo>
                  <a:pt x="0" y="0"/>
                </a:lnTo>
                <a:close/>
              </a:path>
            </a:pathLst>
          </a:custGeom>
          <a:solidFill>
            <a:srgbClr val="AB1D38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/>
            <a:r>
              <a:rPr lang="en-US" sz="2000" b="1" dirty="0">
                <a:cs typeface="Calibri" panose="020F0502020204030204" pitchFamily="34" charset="0"/>
              </a:rPr>
              <a:t>Advanced Prevention</a:t>
            </a:r>
          </a:p>
        </p:txBody>
      </p:sp>
      <p:pic>
        <p:nvPicPr>
          <p:cNvPr id="9" name="Graphic 8" descr="Umbrella">
            <a:extLst>
              <a:ext uri="{FF2B5EF4-FFF2-40B4-BE49-F238E27FC236}">
                <a16:creationId xmlns:a16="http://schemas.microsoft.com/office/drawing/2014/main" id="{A094C58D-B884-402F-8DF5-52E5E885D4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2003">
            <a:off x="347488" y="5694276"/>
            <a:ext cx="1010415" cy="1010415"/>
          </a:xfrm>
          <a:prstGeom prst="rect">
            <a:avLst/>
          </a:prstGeom>
        </p:spPr>
      </p:pic>
      <p:pic>
        <p:nvPicPr>
          <p:cNvPr id="11" name="Graphic 10" descr="Rain">
            <a:extLst>
              <a:ext uri="{FF2B5EF4-FFF2-40B4-BE49-F238E27FC236}">
                <a16:creationId xmlns:a16="http://schemas.microsoft.com/office/drawing/2014/main" id="{D556847A-170C-4327-8DF2-78EEEA2E0C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296415">
            <a:off x="150955" y="48630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2ECDCAFF-8C38-482C-AA60-AB2F6E414084}"/>
              </a:ext>
            </a:extLst>
          </p:cNvPr>
          <p:cNvSpPr/>
          <p:nvPr/>
        </p:nvSpPr>
        <p:spPr>
          <a:xfrm>
            <a:off x="2961313" y="1007533"/>
            <a:ext cx="9242858" cy="5840913"/>
          </a:xfrm>
          <a:custGeom>
            <a:avLst/>
            <a:gdLst>
              <a:gd name="connsiteX0" fmla="*/ 0 w 3618270"/>
              <a:gd name="connsiteY0" fmla="*/ 0 h 3259395"/>
              <a:gd name="connsiteX1" fmla="*/ 3618270 w 3618270"/>
              <a:gd name="connsiteY1" fmla="*/ 0 h 3259395"/>
              <a:gd name="connsiteX2" fmla="*/ 3618270 w 3618270"/>
              <a:gd name="connsiteY2" fmla="*/ 3259395 h 3259395"/>
              <a:gd name="connsiteX3" fmla="*/ 0 w 3618270"/>
              <a:gd name="connsiteY3" fmla="*/ 3259395 h 3259395"/>
              <a:gd name="connsiteX4" fmla="*/ 0 w 3618270"/>
              <a:gd name="connsiteY4" fmla="*/ 0 h 3259395"/>
              <a:gd name="connsiteX0" fmla="*/ 2281084 w 3618270"/>
              <a:gd name="connsiteY0" fmla="*/ 2143433 h 3259395"/>
              <a:gd name="connsiteX1" fmla="*/ 3618270 w 3618270"/>
              <a:gd name="connsiteY1" fmla="*/ 0 h 3259395"/>
              <a:gd name="connsiteX2" fmla="*/ 3618270 w 3618270"/>
              <a:gd name="connsiteY2" fmla="*/ 3259395 h 3259395"/>
              <a:gd name="connsiteX3" fmla="*/ 0 w 3618270"/>
              <a:gd name="connsiteY3" fmla="*/ 3259395 h 3259395"/>
              <a:gd name="connsiteX4" fmla="*/ 2281084 w 3618270"/>
              <a:gd name="connsiteY4" fmla="*/ 2143433 h 3259395"/>
              <a:gd name="connsiteX0" fmla="*/ 2281084 w 3618270"/>
              <a:gd name="connsiteY0" fmla="*/ 2143433 h 3259395"/>
              <a:gd name="connsiteX1" fmla="*/ 3618270 w 3618270"/>
              <a:gd name="connsiteY1" fmla="*/ 0 h 3259395"/>
              <a:gd name="connsiteX2" fmla="*/ 3618270 w 3618270"/>
              <a:gd name="connsiteY2" fmla="*/ 3259395 h 3259395"/>
              <a:gd name="connsiteX3" fmla="*/ 0 w 3618270"/>
              <a:gd name="connsiteY3" fmla="*/ 3259395 h 3259395"/>
              <a:gd name="connsiteX4" fmla="*/ 2281084 w 3618270"/>
              <a:gd name="connsiteY4" fmla="*/ 2143433 h 3259395"/>
              <a:gd name="connsiteX0" fmla="*/ 2172930 w 3618270"/>
              <a:gd name="connsiteY0" fmla="*/ 1671485 h 3259395"/>
              <a:gd name="connsiteX1" fmla="*/ 3618270 w 3618270"/>
              <a:gd name="connsiteY1" fmla="*/ 0 h 3259395"/>
              <a:gd name="connsiteX2" fmla="*/ 3618270 w 3618270"/>
              <a:gd name="connsiteY2" fmla="*/ 3259395 h 3259395"/>
              <a:gd name="connsiteX3" fmla="*/ 0 w 3618270"/>
              <a:gd name="connsiteY3" fmla="*/ 3259395 h 3259395"/>
              <a:gd name="connsiteX4" fmla="*/ 2172930 w 3618270"/>
              <a:gd name="connsiteY4" fmla="*/ 1671485 h 3259395"/>
              <a:gd name="connsiteX0" fmla="*/ 0 w 3618270"/>
              <a:gd name="connsiteY0" fmla="*/ 3259395 h 3259395"/>
              <a:gd name="connsiteX1" fmla="*/ 3618270 w 3618270"/>
              <a:gd name="connsiteY1" fmla="*/ 0 h 3259395"/>
              <a:gd name="connsiteX2" fmla="*/ 3618270 w 3618270"/>
              <a:gd name="connsiteY2" fmla="*/ 3259395 h 3259395"/>
              <a:gd name="connsiteX3" fmla="*/ 0 w 3618270"/>
              <a:gd name="connsiteY3" fmla="*/ 3259395 h 3259395"/>
              <a:gd name="connsiteX0" fmla="*/ 0 w 3618270"/>
              <a:gd name="connsiteY0" fmla="*/ 3259395 h 3259395"/>
              <a:gd name="connsiteX1" fmla="*/ 1976284 w 3618270"/>
              <a:gd name="connsiteY1" fmla="*/ 1504336 h 3259395"/>
              <a:gd name="connsiteX2" fmla="*/ 3618270 w 3618270"/>
              <a:gd name="connsiteY2" fmla="*/ 0 h 3259395"/>
              <a:gd name="connsiteX3" fmla="*/ 3618270 w 3618270"/>
              <a:gd name="connsiteY3" fmla="*/ 3259395 h 3259395"/>
              <a:gd name="connsiteX4" fmla="*/ 0 w 3618270"/>
              <a:gd name="connsiteY4" fmla="*/ 3259395 h 3259395"/>
              <a:gd name="connsiteX0" fmla="*/ 0 w 3618270"/>
              <a:gd name="connsiteY0" fmla="*/ 3259395 h 3259395"/>
              <a:gd name="connsiteX1" fmla="*/ 2448232 w 3618270"/>
              <a:gd name="connsiteY1" fmla="*/ 1897627 h 3259395"/>
              <a:gd name="connsiteX2" fmla="*/ 3618270 w 3618270"/>
              <a:gd name="connsiteY2" fmla="*/ 0 h 3259395"/>
              <a:gd name="connsiteX3" fmla="*/ 3618270 w 3618270"/>
              <a:gd name="connsiteY3" fmla="*/ 3259395 h 3259395"/>
              <a:gd name="connsiteX4" fmla="*/ 0 w 3618270"/>
              <a:gd name="connsiteY4" fmla="*/ 3259395 h 3259395"/>
              <a:gd name="connsiteX0" fmla="*/ 0 w 3618270"/>
              <a:gd name="connsiteY0" fmla="*/ 3259395 h 3259395"/>
              <a:gd name="connsiteX1" fmla="*/ 2448232 w 3618270"/>
              <a:gd name="connsiteY1" fmla="*/ 1897627 h 3259395"/>
              <a:gd name="connsiteX2" fmla="*/ 3618270 w 3618270"/>
              <a:gd name="connsiteY2" fmla="*/ 0 h 3259395"/>
              <a:gd name="connsiteX3" fmla="*/ 3618270 w 3618270"/>
              <a:gd name="connsiteY3" fmla="*/ 3259395 h 3259395"/>
              <a:gd name="connsiteX4" fmla="*/ 0 w 3618270"/>
              <a:gd name="connsiteY4" fmla="*/ 3259395 h 3259395"/>
              <a:gd name="connsiteX0" fmla="*/ 0 w 3618270"/>
              <a:gd name="connsiteY0" fmla="*/ 3259395 h 3259395"/>
              <a:gd name="connsiteX1" fmla="*/ 3618270 w 3618270"/>
              <a:gd name="connsiteY1" fmla="*/ 0 h 3259395"/>
              <a:gd name="connsiteX2" fmla="*/ 3618270 w 3618270"/>
              <a:gd name="connsiteY2" fmla="*/ 3259395 h 3259395"/>
              <a:gd name="connsiteX3" fmla="*/ 0 w 3618270"/>
              <a:gd name="connsiteY3" fmla="*/ 3259395 h 3259395"/>
              <a:gd name="connsiteX0" fmla="*/ 0 w 3618270"/>
              <a:gd name="connsiteY0" fmla="*/ 3259395 h 3259395"/>
              <a:gd name="connsiteX1" fmla="*/ 3618270 w 3618270"/>
              <a:gd name="connsiteY1" fmla="*/ 0 h 3259395"/>
              <a:gd name="connsiteX2" fmla="*/ 3618270 w 3618270"/>
              <a:gd name="connsiteY2" fmla="*/ 3259395 h 3259395"/>
              <a:gd name="connsiteX3" fmla="*/ 0 w 3618270"/>
              <a:gd name="connsiteY3" fmla="*/ 3259395 h 3259395"/>
              <a:gd name="connsiteX0" fmla="*/ 0 w 3618270"/>
              <a:gd name="connsiteY0" fmla="*/ 3259395 h 3259395"/>
              <a:gd name="connsiteX1" fmla="*/ 3618270 w 3618270"/>
              <a:gd name="connsiteY1" fmla="*/ 0 h 3259395"/>
              <a:gd name="connsiteX2" fmla="*/ 3618270 w 3618270"/>
              <a:gd name="connsiteY2" fmla="*/ 3259395 h 3259395"/>
              <a:gd name="connsiteX3" fmla="*/ 0 w 3618270"/>
              <a:gd name="connsiteY3" fmla="*/ 3259395 h 3259395"/>
              <a:gd name="connsiteX0" fmla="*/ 0 w 3628102"/>
              <a:gd name="connsiteY0" fmla="*/ 4734234 h 4734234"/>
              <a:gd name="connsiteX1" fmla="*/ 3628102 w 3628102"/>
              <a:gd name="connsiteY1" fmla="*/ 0 h 4734234"/>
              <a:gd name="connsiteX2" fmla="*/ 3618270 w 3628102"/>
              <a:gd name="connsiteY2" fmla="*/ 4734234 h 4734234"/>
              <a:gd name="connsiteX3" fmla="*/ 0 w 3628102"/>
              <a:gd name="connsiteY3" fmla="*/ 4734234 h 4734234"/>
              <a:gd name="connsiteX0" fmla="*/ 0 w 6086167"/>
              <a:gd name="connsiteY0" fmla="*/ 4773563 h 4773563"/>
              <a:gd name="connsiteX1" fmla="*/ 6086167 w 6086167"/>
              <a:gd name="connsiteY1" fmla="*/ 0 h 4773563"/>
              <a:gd name="connsiteX2" fmla="*/ 6076335 w 6086167"/>
              <a:gd name="connsiteY2" fmla="*/ 4734234 h 4773563"/>
              <a:gd name="connsiteX3" fmla="*/ 0 w 6086167"/>
              <a:gd name="connsiteY3" fmla="*/ 4773563 h 4773563"/>
              <a:gd name="connsiteX0" fmla="*/ 0 w 6135328"/>
              <a:gd name="connsiteY0" fmla="*/ 4675240 h 4675240"/>
              <a:gd name="connsiteX1" fmla="*/ 6135328 w 6135328"/>
              <a:gd name="connsiteY1" fmla="*/ 0 h 4675240"/>
              <a:gd name="connsiteX2" fmla="*/ 6076335 w 6135328"/>
              <a:gd name="connsiteY2" fmla="*/ 4635911 h 4675240"/>
              <a:gd name="connsiteX3" fmla="*/ 0 w 6135328"/>
              <a:gd name="connsiteY3" fmla="*/ 4675240 h 4675240"/>
              <a:gd name="connsiteX0" fmla="*/ 0 w 6135328"/>
              <a:gd name="connsiteY0" fmla="*/ 4675240 h 4675240"/>
              <a:gd name="connsiteX1" fmla="*/ 6135328 w 6135328"/>
              <a:gd name="connsiteY1" fmla="*/ 0 h 4675240"/>
              <a:gd name="connsiteX2" fmla="*/ 6076335 w 6135328"/>
              <a:gd name="connsiteY2" fmla="*/ 4635911 h 4675240"/>
              <a:gd name="connsiteX3" fmla="*/ 0 w 6135328"/>
              <a:gd name="connsiteY3" fmla="*/ 4675240 h 4675240"/>
              <a:gd name="connsiteX0" fmla="*/ 0 w 6076390"/>
              <a:gd name="connsiteY0" fmla="*/ 4665408 h 4665408"/>
              <a:gd name="connsiteX1" fmla="*/ 6056670 w 6076390"/>
              <a:gd name="connsiteY1" fmla="*/ 0 h 4665408"/>
              <a:gd name="connsiteX2" fmla="*/ 6076335 w 6076390"/>
              <a:gd name="connsiteY2" fmla="*/ 4626079 h 4665408"/>
              <a:gd name="connsiteX3" fmla="*/ 0 w 6076390"/>
              <a:gd name="connsiteY3" fmla="*/ 4665408 h 4665408"/>
              <a:gd name="connsiteX0" fmla="*/ 0 w 6076398"/>
              <a:gd name="connsiteY0" fmla="*/ 4645743 h 4645743"/>
              <a:gd name="connsiteX1" fmla="*/ 6076335 w 6076398"/>
              <a:gd name="connsiteY1" fmla="*/ 0 h 4645743"/>
              <a:gd name="connsiteX2" fmla="*/ 6076335 w 6076398"/>
              <a:gd name="connsiteY2" fmla="*/ 4606414 h 4645743"/>
              <a:gd name="connsiteX3" fmla="*/ 0 w 6076398"/>
              <a:gd name="connsiteY3" fmla="*/ 4645743 h 4645743"/>
              <a:gd name="connsiteX0" fmla="*/ 0 w 6076504"/>
              <a:gd name="connsiteY0" fmla="*/ 4645743 h 4645743"/>
              <a:gd name="connsiteX1" fmla="*/ 6076335 w 6076504"/>
              <a:gd name="connsiteY1" fmla="*/ 0 h 4645743"/>
              <a:gd name="connsiteX2" fmla="*/ 6076335 w 6076504"/>
              <a:gd name="connsiteY2" fmla="*/ 4606414 h 4645743"/>
              <a:gd name="connsiteX3" fmla="*/ 0 w 6076504"/>
              <a:gd name="connsiteY3" fmla="*/ 4645743 h 4645743"/>
              <a:gd name="connsiteX0" fmla="*/ 0 w 6076504"/>
              <a:gd name="connsiteY0" fmla="*/ 4645743 h 4645743"/>
              <a:gd name="connsiteX1" fmla="*/ 6076335 w 6076504"/>
              <a:gd name="connsiteY1" fmla="*/ 0 h 4645743"/>
              <a:gd name="connsiteX2" fmla="*/ 6076335 w 6076504"/>
              <a:gd name="connsiteY2" fmla="*/ 4606414 h 4645743"/>
              <a:gd name="connsiteX3" fmla="*/ 0 w 6076504"/>
              <a:gd name="connsiteY3" fmla="*/ 4645743 h 4645743"/>
              <a:gd name="connsiteX0" fmla="*/ 0 w 6101842"/>
              <a:gd name="connsiteY0" fmla="*/ 4645743 h 4645743"/>
              <a:gd name="connsiteX1" fmla="*/ 6076335 w 6101842"/>
              <a:gd name="connsiteY1" fmla="*/ 0 h 4645743"/>
              <a:gd name="connsiteX2" fmla="*/ 6076335 w 6101842"/>
              <a:gd name="connsiteY2" fmla="*/ 4606414 h 4645743"/>
              <a:gd name="connsiteX3" fmla="*/ 0 w 6101842"/>
              <a:gd name="connsiteY3" fmla="*/ 4645743 h 4645743"/>
              <a:gd name="connsiteX0" fmla="*/ 0 w 6101842"/>
              <a:gd name="connsiteY0" fmla="*/ 4645743 h 4645743"/>
              <a:gd name="connsiteX1" fmla="*/ 6076335 w 6101842"/>
              <a:gd name="connsiteY1" fmla="*/ 0 h 4645743"/>
              <a:gd name="connsiteX2" fmla="*/ 6076335 w 6101842"/>
              <a:gd name="connsiteY2" fmla="*/ 4606414 h 4645743"/>
              <a:gd name="connsiteX3" fmla="*/ 0 w 6101842"/>
              <a:gd name="connsiteY3" fmla="*/ 4645743 h 4645743"/>
              <a:gd name="connsiteX0" fmla="*/ 0 w 6080119"/>
              <a:gd name="connsiteY0" fmla="*/ 4645743 h 4645743"/>
              <a:gd name="connsiteX1" fmla="*/ 6076335 w 6080119"/>
              <a:gd name="connsiteY1" fmla="*/ 0 h 4645743"/>
              <a:gd name="connsiteX2" fmla="*/ 6076335 w 6080119"/>
              <a:gd name="connsiteY2" fmla="*/ 4606414 h 4645743"/>
              <a:gd name="connsiteX3" fmla="*/ 0 w 6080119"/>
              <a:gd name="connsiteY3" fmla="*/ 4645743 h 4645743"/>
              <a:gd name="connsiteX0" fmla="*/ 0 w 6080119"/>
              <a:gd name="connsiteY0" fmla="*/ 4645743 h 4645743"/>
              <a:gd name="connsiteX1" fmla="*/ 6076335 w 6080119"/>
              <a:gd name="connsiteY1" fmla="*/ 0 h 4645743"/>
              <a:gd name="connsiteX2" fmla="*/ 6076335 w 6080119"/>
              <a:gd name="connsiteY2" fmla="*/ 4606414 h 4645743"/>
              <a:gd name="connsiteX3" fmla="*/ 0 w 6080119"/>
              <a:gd name="connsiteY3" fmla="*/ 4645743 h 4645743"/>
              <a:gd name="connsiteX0" fmla="*/ 0 w 6355422"/>
              <a:gd name="connsiteY0" fmla="*/ 4655576 h 4655576"/>
              <a:gd name="connsiteX1" fmla="*/ 6351638 w 6355422"/>
              <a:gd name="connsiteY1" fmla="*/ 0 h 4655576"/>
              <a:gd name="connsiteX2" fmla="*/ 6351638 w 6355422"/>
              <a:gd name="connsiteY2" fmla="*/ 4606414 h 4655576"/>
              <a:gd name="connsiteX3" fmla="*/ 0 w 6355422"/>
              <a:gd name="connsiteY3" fmla="*/ 4655576 h 4655576"/>
              <a:gd name="connsiteX0" fmla="*/ 0 w 6355422"/>
              <a:gd name="connsiteY0" fmla="*/ 4655576 h 4655576"/>
              <a:gd name="connsiteX1" fmla="*/ 6351638 w 6355422"/>
              <a:gd name="connsiteY1" fmla="*/ 0 h 4655576"/>
              <a:gd name="connsiteX2" fmla="*/ 6351638 w 6355422"/>
              <a:gd name="connsiteY2" fmla="*/ 4606414 h 4655576"/>
              <a:gd name="connsiteX3" fmla="*/ 0 w 6355422"/>
              <a:gd name="connsiteY3" fmla="*/ 4655576 h 4655576"/>
              <a:gd name="connsiteX0" fmla="*/ 0 w 6355422"/>
              <a:gd name="connsiteY0" fmla="*/ 4655576 h 4665681"/>
              <a:gd name="connsiteX1" fmla="*/ 6351638 w 6355422"/>
              <a:gd name="connsiteY1" fmla="*/ 0 h 4665681"/>
              <a:gd name="connsiteX2" fmla="*/ 6351638 w 6355422"/>
              <a:gd name="connsiteY2" fmla="*/ 4665681 h 4665681"/>
              <a:gd name="connsiteX3" fmla="*/ 0 w 6355422"/>
              <a:gd name="connsiteY3" fmla="*/ 4655576 h 4665681"/>
              <a:gd name="connsiteX0" fmla="*/ 0 w 6355422"/>
              <a:gd name="connsiteY0" fmla="*/ 4655576 h 4665681"/>
              <a:gd name="connsiteX1" fmla="*/ 6351638 w 6355422"/>
              <a:gd name="connsiteY1" fmla="*/ 0 h 4665681"/>
              <a:gd name="connsiteX2" fmla="*/ 6351638 w 6355422"/>
              <a:gd name="connsiteY2" fmla="*/ 4665681 h 4665681"/>
              <a:gd name="connsiteX3" fmla="*/ 0 w 6355422"/>
              <a:gd name="connsiteY3" fmla="*/ 4655576 h 4665681"/>
              <a:gd name="connsiteX0" fmla="*/ 0 w 6355422"/>
              <a:gd name="connsiteY0" fmla="*/ 4655576 h 4665681"/>
              <a:gd name="connsiteX1" fmla="*/ 6351638 w 6355422"/>
              <a:gd name="connsiteY1" fmla="*/ 0 h 4665681"/>
              <a:gd name="connsiteX2" fmla="*/ 6351638 w 6355422"/>
              <a:gd name="connsiteY2" fmla="*/ 4665681 h 4665681"/>
              <a:gd name="connsiteX3" fmla="*/ 0 w 6355422"/>
              <a:gd name="connsiteY3" fmla="*/ 4655576 h 4665681"/>
              <a:gd name="connsiteX0" fmla="*/ 0 w 6355422"/>
              <a:gd name="connsiteY0" fmla="*/ 4655576 h 4665681"/>
              <a:gd name="connsiteX1" fmla="*/ 6351638 w 6355422"/>
              <a:gd name="connsiteY1" fmla="*/ 0 h 4665681"/>
              <a:gd name="connsiteX2" fmla="*/ 6351638 w 6355422"/>
              <a:gd name="connsiteY2" fmla="*/ 4665681 h 4665681"/>
              <a:gd name="connsiteX3" fmla="*/ 0 w 6355422"/>
              <a:gd name="connsiteY3" fmla="*/ 4655576 h 4665681"/>
              <a:gd name="connsiteX0" fmla="*/ 0 w 6355422"/>
              <a:gd name="connsiteY0" fmla="*/ 4655576 h 4665681"/>
              <a:gd name="connsiteX1" fmla="*/ 6351638 w 6355422"/>
              <a:gd name="connsiteY1" fmla="*/ 0 h 4665681"/>
              <a:gd name="connsiteX2" fmla="*/ 6351638 w 6355422"/>
              <a:gd name="connsiteY2" fmla="*/ 4665681 h 4665681"/>
              <a:gd name="connsiteX3" fmla="*/ 0 w 6355422"/>
              <a:gd name="connsiteY3" fmla="*/ 4655576 h 4665681"/>
              <a:gd name="connsiteX0" fmla="*/ 0 w 6355422"/>
              <a:gd name="connsiteY0" fmla="*/ 4655576 h 4665681"/>
              <a:gd name="connsiteX1" fmla="*/ 6351638 w 6355422"/>
              <a:gd name="connsiteY1" fmla="*/ 0 h 4665681"/>
              <a:gd name="connsiteX2" fmla="*/ 6351638 w 6355422"/>
              <a:gd name="connsiteY2" fmla="*/ 4665681 h 4665681"/>
              <a:gd name="connsiteX3" fmla="*/ 0 w 6355422"/>
              <a:gd name="connsiteY3" fmla="*/ 4655576 h 4665681"/>
              <a:gd name="connsiteX0" fmla="*/ 0 w 6355422"/>
              <a:gd name="connsiteY0" fmla="*/ 4655576 h 4665681"/>
              <a:gd name="connsiteX1" fmla="*/ 6351638 w 6355422"/>
              <a:gd name="connsiteY1" fmla="*/ 0 h 4665681"/>
              <a:gd name="connsiteX2" fmla="*/ 6351638 w 6355422"/>
              <a:gd name="connsiteY2" fmla="*/ 4665681 h 4665681"/>
              <a:gd name="connsiteX3" fmla="*/ 0 w 6355422"/>
              <a:gd name="connsiteY3" fmla="*/ 4655576 h 4665681"/>
              <a:gd name="connsiteX0" fmla="*/ 0 w 6355422"/>
              <a:gd name="connsiteY0" fmla="*/ 4655576 h 4665681"/>
              <a:gd name="connsiteX1" fmla="*/ 6351638 w 6355422"/>
              <a:gd name="connsiteY1" fmla="*/ 0 h 4665681"/>
              <a:gd name="connsiteX2" fmla="*/ 6351638 w 6355422"/>
              <a:gd name="connsiteY2" fmla="*/ 4665681 h 4665681"/>
              <a:gd name="connsiteX3" fmla="*/ 0 w 6355422"/>
              <a:gd name="connsiteY3" fmla="*/ 4655576 h 4665681"/>
              <a:gd name="connsiteX0" fmla="*/ 0 w 6355422"/>
              <a:gd name="connsiteY0" fmla="*/ 4655576 h 4665681"/>
              <a:gd name="connsiteX1" fmla="*/ 6351638 w 6355422"/>
              <a:gd name="connsiteY1" fmla="*/ 0 h 4665681"/>
              <a:gd name="connsiteX2" fmla="*/ 6351638 w 6355422"/>
              <a:gd name="connsiteY2" fmla="*/ 4665681 h 4665681"/>
              <a:gd name="connsiteX3" fmla="*/ 0 w 6355422"/>
              <a:gd name="connsiteY3" fmla="*/ 4655576 h 4665681"/>
              <a:gd name="connsiteX0" fmla="*/ 0 w 6355422"/>
              <a:gd name="connsiteY0" fmla="*/ 4655576 h 4665681"/>
              <a:gd name="connsiteX1" fmla="*/ 6351638 w 6355422"/>
              <a:gd name="connsiteY1" fmla="*/ 0 h 4665681"/>
              <a:gd name="connsiteX2" fmla="*/ 6351638 w 6355422"/>
              <a:gd name="connsiteY2" fmla="*/ 4665681 h 4665681"/>
              <a:gd name="connsiteX3" fmla="*/ 0 w 6355422"/>
              <a:gd name="connsiteY3" fmla="*/ 4655576 h 4665681"/>
              <a:gd name="connsiteX0" fmla="*/ 0 w 6355422"/>
              <a:gd name="connsiteY0" fmla="*/ 4655576 h 4665681"/>
              <a:gd name="connsiteX1" fmla="*/ 6351638 w 6355422"/>
              <a:gd name="connsiteY1" fmla="*/ 0 h 4665681"/>
              <a:gd name="connsiteX2" fmla="*/ 6351638 w 6355422"/>
              <a:gd name="connsiteY2" fmla="*/ 4665681 h 4665681"/>
              <a:gd name="connsiteX3" fmla="*/ 0 w 6355422"/>
              <a:gd name="connsiteY3" fmla="*/ 4655576 h 4665681"/>
              <a:gd name="connsiteX0" fmla="*/ 0 w 6355422"/>
              <a:gd name="connsiteY0" fmla="*/ 4655576 h 4665681"/>
              <a:gd name="connsiteX1" fmla="*/ 6351638 w 6355422"/>
              <a:gd name="connsiteY1" fmla="*/ 0 h 4665681"/>
              <a:gd name="connsiteX2" fmla="*/ 6351638 w 6355422"/>
              <a:gd name="connsiteY2" fmla="*/ 4665681 h 4665681"/>
              <a:gd name="connsiteX3" fmla="*/ 0 w 6355422"/>
              <a:gd name="connsiteY3" fmla="*/ 4655576 h 4665681"/>
              <a:gd name="connsiteX0" fmla="*/ 0 w 6355422"/>
              <a:gd name="connsiteY0" fmla="*/ 4655576 h 4665681"/>
              <a:gd name="connsiteX1" fmla="*/ 6351638 w 6355422"/>
              <a:gd name="connsiteY1" fmla="*/ 0 h 4665681"/>
              <a:gd name="connsiteX2" fmla="*/ 6351638 w 6355422"/>
              <a:gd name="connsiteY2" fmla="*/ 4665681 h 4665681"/>
              <a:gd name="connsiteX3" fmla="*/ 0 w 6355422"/>
              <a:gd name="connsiteY3" fmla="*/ 4655576 h 4665681"/>
              <a:gd name="connsiteX0" fmla="*/ 0 w 6355422"/>
              <a:gd name="connsiteY0" fmla="*/ 4655576 h 4665681"/>
              <a:gd name="connsiteX1" fmla="*/ 6351638 w 6355422"/>
              <a:gd name="connsiteY1" fmla="*/ 0 h 4665681"/>
              <a:gd name="connsiteX2" fmla="*/ 6351638 w 6355422"/>
              <a:gd name="connsiteY2" fmla="*/ 4665681 h 4665681"/>
              <a:gd name="connsiteX3" fmla="*/ 0 w 6355422"/>
              <a:gd name="connsiteY3" fmla="*/ 4655576 h 466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5422" h="4665681">
                <a:moveTo>
                  <a:pt x="0" y="4655576"/>
                </a:moveTo>
                <a:cubicBezTo>
                  <a:pt x="2980723" y="4418558"/>
                  <a:pt x="5423604" y="3521342"/>
                  <a:pt x="6351638" y="0"/>
                </a:cubicBezTo>
                <a:cubicBezTo>
                  <a:pt x="6358194" y="1214284"/>
                  <a:pt x="6354915" y="3087603"/>
                  <a:pt x="6351638" y="4665681"/>
                </a:cubicBezTo>
                <a:lnTo>
                  <a:pt x="0" y="465557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BBA9C5-08E6-46E8-8C1A-A4F67C3F57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16334" r="6685"/>
          <a:stretch/>
        </p:blipFill>
        <p:spPr>
          <a:xfrm>
            <a:off x="2952924" y="0"/>
            <a:ext cx="9239075" cy="6858000"/>
          </a:xfrm>
          <a:custGeom>
            <a:avLst/>
            <a:gdLst>
              <a:gd name="connsiteX0" fmla="*/ 0 w 6751137"/>
              <a:gd name="connsiteY0" fmla="*/ 0 h 6857999"/>
              <a:gd name="connsiteX1" fmla="*/ 6751137 w 6751137"/>
              <a:gd name="connsiteY1" fmla="*/ 0 h 6857999"/>
              <a:gd name="connsiteX2" fmla="*/ 6751137 w 6751137"/>
              <a:gd name="connsiteY2" fmla="*/ 6857999 h 6857999"/>
              <a:gd name="connsiteX3" fmla="*/ 0 w 6751137"/>
              <a:gd name="connsiteY3" fmla="*/ 6857999 h 6857999"/>
              <a:gd name="connsiteX4" fmla="*/ 0 w 6751137"/>
              <a:gd name="connsiteY4" fmla="*/ 6844680 h 6857999"/>
              <a:gd name="connsiteX5" fmla="*/ 141429 w 6751137"/>
              <a:gd name="connsiteY5" fmla="*/ 6697120 h 6857999"/>
              <a:gd name="connsiteX6" fmla="*/ 1410790 w 6751137"/>
              <a:gd name="connsiteY6" fmla="*/ 3429000 h 6857999"/>
              <a:gd name="connsiteX7" fmla="*/ 141429 w 6751137"/>
              <a:gd name="connsiteY7" fmla="*/ 160880 h 6857999"/>
              <a:gd name="connsiteX8" fmla="*/ 0 w 6751137"/>
              <a:gd name="connsiteY8" fmla="*/ 133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1137" h="6857999">
                <a:moveTo>
                  <a:pt x="0" y="0"/>
                </a:moveTo>
                <a:lnTo>
                  <a:pt x="6751137" y="0"/>
                </a:lnTo>
                <a:lnTo>
                  <a:pt x="6751137" y="6857999"/>
                </a:lnTo>
                <a:lnTo>
                  <a:pt x="0" y="6857999"/>
                </a:lnTo>
                <a:lnTo>
                  <a:pt x="0" y="6844680"/>
                </a:lnTo>
                <a:lnTo>
                  <a:pt x="141429" y="6697120"/>
                </a:lnTo>
                <a:cubicBezTo>
                  <a:pt x="930105" y="5833950"/>
                  <a:pt x="1410790" y="4687315"/>
                  <a:pt x="1410790" y="3429000"/>
                </a:cubicBezTo>
                <a:cubicBezTo>
                  <a:pt x="1410790" y="2170685"/>
                  <a:pt x="930105" y="1024050"/>
                  <a:pt x="141429" y="160880"/>
                </a:cubicBezTo>
                <a:lnTo>
                  <a:pt x="0" y="13320"/>
                </a:lnTo>
                <a:close/>
              </a:path>
            </a:pathLst>
          </a:cu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49351E-259F-4AA6-AAC3-396D23AE3455}"/>
              </a:ext>
            </a:extLst>
          </p:cNvPr>
          <p:cNvSpPr txBox="1"/>
          <p:nvPr/>
        </p:nvSpPr>
        <p:spPr>
          <a:xfrm>
            <a:off x="1791222" y="457200"/>
            <a:ext cx="9801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 Black" panose="020B0803030403020204" pitchFamily="34" charset="0"/>
                <a:cs typeface="Arial" panose="020B0604020202020204" pitchFamily="34" charset="0"/>
              </a:rPr>
              <a:t>How Do You Monitor for Malicious Activity?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AF2C82-343A-43A5-92A0-70937D098F10}"/>
              </a:ext>
            </a:extLst>
          </p:cNvPr>
          <p:cNvSpPr txBox="1"/>
          <p:nvPr/>
        </p:nvSpPr>
        <p:spPr>
          <a:xfrm>
            <a:off x="1264031" y="2905993"/>
            <a:ext cx="8627475" cy="301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Event Logs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(Enable, Configure, Save)</a:t>
            </a:r>
          </a:p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Security Information &amp; Event Management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(SIEM)</a:t>
            </a:r>
          </a:p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Intrusion/Threat Detection</a:t>
            </a:r>
          </a:p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Vulnerability Scan</a:t>
            </a:r>
          </a:p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Third Party Security Operation Center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A94A59D-9A90-4535-89D2-366B732AE4FF}"/>
              </a:ext>
            </a:extLst>
          </p:cNvPr>
          <p:cNvSpPr/>
          <p:nvPr/>
        </p:nvSpPr>
        <p:spPr>
          <a:xfrm>
            <a:off x="1867686" y="1579264"/>
            <a:ext cx="2162024" cy="930696"/>
          </a:xfrm>
          <a:custGeom>
            <a:avLst/>
            <a:gdLst>
              <a:gd name="connsiteX0" fmla="*/ 0 w 1551161"/>
              <a:gd name="connsiteY0" fmla="*/ 0 h 930696"/>
              <a:gd name="connsiteX1" fmla="*/ 1551161 w 1551161"/>
              <a:gd name="connsiteY1" fmla="*/ 0 h 930696"/>
              <a:gd name="connsiteX2" fmla="*/ 1551161 w 1551161"/>
              <a:gd name="connsiteY2" fmla="*/ 930696 h 930696"/>
              <a:gd name="connsiteX3" fmla="*/ 0 w 1551161"/>
              <a:gd name="connsiteY3" fmla="*/ 930696 h 930696"/>
              <a:gd name="connsiteX4" fmla="*/ 0 w 1551161"/>
              <a:gd name="connsiteY4" fmla="*/ 0 h 930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1161" h="930696">
                <a:moveTo>
                  <a:pt x="0" y="0"/>
                </a:moveTo>
                <a:lnTo>
                  <a:pt x="1551161" y="0"/>
                </a:lnTo>
                <a:lnTo>
                  <a:pt x="1551161" y="930696"/>
                </a:lnTo>
                <a:lnTo>
                  <a:pt x="0" y="930696"/>
                </a:lnTo>
                <a:lnTo>
                  <a:pt x="0" y="0"/>
                </a:lnTo>
                <a:close/>
              </a:path>
            </a:pathLst>
          </a:custGeom>
          <a:solidFill>
            <a:srgbClr val="AB1D38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/>
            <a:r>
              <a:rPr lang="en-US" sz="2000" b="1" dirty="0">
                <a:cs typeface="Calibri" panose="020F0502020204030204" pitchFamily="34" charset="0"/>
              </a:rPr>
              <a:t>Monitoring</a:t>
            </a:r>
          </a:p>
        </p:txBody>
      </p:sp>
      <p:pic>
        <p:nvPicPr>
          <p:cNvPr id="9" name="Graphic 8" descr="Warning">
            <a:extLst>
              <a:ext uri="{FF2B5EF4-FFF2-40B4-BE49-F238E27FC236}">
                <a16:creationId xmlns:a16="http://schemas.microsoft.com/office/drawing/2014/main" id="{734F3A03-3FB9-41BA-B716-066ACBF1F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05259" y="4887244"/>
            <a:ext cx="594417" cy="594417"/>
          </a:xfrm>
          <a:prstGeom prst="rect">
            <a:avLst/>
          </a:prstGeom>
        </p:spPr>
      </p:pic>
      <p:pic>
        <p:nvPicPr>
          <p:cNvPr id="11" name="Graphic 10" descr="Siren">
            <a:extLst>
              <a:ext uri="{FF2B5EF4-FFF2-40B4-BE49-F238E27FC236}">
                <a16:creationId xmlns:a16="http://schemas.microsoft.com/office/drawing/2014/main" id="{197B9F9A-AC73-4986-9C26-D40980841C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39507" y="5306586"/>
            <a:ext cx="1329105" cy="1329105"/>
          </a:xfrm>
          <a:prstGeom prst="rect">
            <a:avLst/>
          </a:prstGeom>
        </p:spPr>
      </p:pic>
      <p:pic>
        <p:nvPicPr>
          <p:cNvPr id="13" name="Graphic 12" descr="Bug under magnifying glass">
            <a:extLst>
              <a:ext uri="{FF2B5EF4-FFF2-40B4-BE49-F238E27FC236}">
                <a16:creationId xmlns:a16="http://schemas.microsoft.com/office/drawing/2014/main" id="{65423343-21D4-42AB-BB69-451D0D3239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9736" y="3983373"/>
            <a:ext cx="1498288" cy="149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1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E3C8771-BD4A-41A6-8031-14048DA302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0861" t="1" r="34934" b="1"/>
          <a:stretch/>
        </p:blipFill>
        <p:spPr>
          <a:xfrm>
            <a:off x="8134071" y="0"/>
            <a:ext cx="4042228" cy="6858000"/>
          </a:xfrm>
          <a:custGeom>
            <a:avLst/>
            <a:gdLst>
              <a:gd name="connsiteX0" fmla="*/ 0 w 6751137"/>
              <a:gd name="connsiteY0" fmla="*/ 0 h 6857999"/>
              <a:gd name="connsiteX1" fmla="*/ 6751137 w 6751137"/>
              <a:gd name="connsiteY1" fmla="*/ 0 h 6857999"/>
              <a:gd name="connsiteX2" fmla="*/ 6751137 w 6751137"/>
              <a:gd name="connsiteY2" fmla="*/ 6857999 h 6857999"/>
              <a:gd name="connsiteX3" fmla="*/ 0 w 6751137"/>
              <a:gd name="connsiteY3" fmla="*/ 6857999 h 6857999"/>
              <a:gd name="connsiteX4" fmla="*/ 0 w 6751137"/>
              <a:gd name="connsiteY4" fmla="*/ 6844680 h 6857999"/>
              <a:gd name="connsiteX5" fmla="*/ 141429 w 6751137"/>
              <a:gd name="connsiteY5" fmla="*/ 6697120 h 6857999"/>
              <a:gd name="connsiteX6" fmla="*/ 1410790 w 6751137"/>
              <a:gd name="connsiteY6" fmla="*/ 3429000 h 6857999"/>
              <a:gd name="connsiteX7" fmla="*/ 141429 w 6751137"/>
              <a:gd name="connsiteY7" fmla="*/ 160880 h 6857999"/>
              <a:gd name="connsiteX8" fmla="*/ 0 w 6751137"/>
              <a:gd name="connsiteY8" fmla="*/ 133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1137" h="6857999">
                <a:moveTo>
                  <a:pt x="0" y="0"/>
                </a:moveTo>
                <a:lnTo>
                  <a:pt x="6751137" y="0"/>
                </a:lnTo>
                <a:lnTo>
                  <a:pt x="6751137" y="6857999"/>
                </a:lnTo>
                <a:lnTo>
                  <a:pt x="0" y="6857999"/>
                </a:lnTo>
                <a:lnTo>
                  <a:pt x="0" y="6844680"/>
                </a:lnTo>
                <a:lnTo>
                  <a:pt x="141429" y="6697120"/>
                </a:lnTo>
                <a:cubicBezTo>
                  <a:pt x="930105" y="5833950"/>
                  <a:pt x="1410790" y="4687315"/>
                  <a:pt x="1410790" y="3429000"/>
                </a:cubicBezTo>
                <a:cubicBezTo>
                  <a:pt x="1410790" y="2170685"/>
                  <a:pt x="930105" y="1024050"/>
                  <a:pt x="141429" y="160880"/>
                </a:cubicBezTo>
                <a:lnTo>
                  <a:pt x="0" y="13320"/>
                </a:lnTo>
                <a:close/>
              </a:path>
            </a:pathLst>
          </a:cu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AD382B-C206-4F15-8949-DAA0206D4695}"/>
              </a:ext>
            </a:extLst>
          </p:cNvPr>
          <p:cNvSpPr txBox="1"/>
          <p:nvPr/>
        </p:nvSpPr>
        <p:spPr>
          <a:xfrm>
            <a:off x="1784958" y="401575"/>
            <a:ext cx="8060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 Black" panose="020B0803030403020204" pitchFamily="34" charset="0"/>
                <a:cs typeface="Arial" panose="020B0604020202020204" pitchFamily="34" charset="0"/>
              </a:rPr>
              <a:t>How Do You Prepare for Security Audits?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1B61EB-910C-44BB-A77F-AECF98CB83D7}"/>
              </a:ext>
            </a:extLst>
          </p:cNvPr>
          <p:cNvSpPr txBox="1"/>
          <p:nvPr/>
        </p:nvSpPr>
        <p:spPr>
          <a:xfrm>
            <a:off x="653296" y="2897855"/>
            <a:ext cx="10445338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Security Assessment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National Institute of Standards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(NIST-SP 800-53 Rev4 A)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Security Compliance - </a:t>
            </a:r>
            <a:r>
              <a:rPr lang="en-US" altLang="en-US" sz="28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https://nvd.nist.gov/800-53/Rev4</a:t>
            </a:r>
            <a:endParaRPr lang="en-US" sz="28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International Organization for Standards 27000 (ISO) Certification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F0E3F9A-B377-4800-AE24-5C31B08C4F58}"/>
              </a:ext>
            </a:extLst>
          </p:cNvPr>
          <p:cNvSpPr/>
          <p:nvPr/>
        </p:nvSpPr>
        <p:spPr>
          <a:xfrm>
            <a:off x="1878808" y="1619724"/>
            <a:ext cx="2374410" cy="930696"/>
          </a:xfrm>
          <a:custGeom>
            <a:avLst/>
            <a:gdLst>
              <a:gd name="connsiteX0" fmla="*/ 0 w 1551161"/>
              <a:gd name="connsiteY0" fmla="*/ 0 h 930696"/>
              <a:gd name="connsiteX1" fmla="*/ 1551161 w 1551161"/>
              <a:gd name="connsiteY1" fmla="*/ 0 h 930696"/>
              <a:gd name="connsiteX2" fmla="*/ 1551161 w 1551161"/>
              <a:gd name="connsiteY2" fmla="*/ 930696 h 930696"/>
              <a:gd name="connsiteX3" fmla="*/ 0 w 1551161"/>
              <a:gd name="connsiteY3" fmla="*/ 930696 h 930696"/>
              <a:gd name="connsiteX4" fmla="*/ 0 w 1551161"/>
              <a:gd name="connsiteY4" fmla="*/ 0 h 930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1161" h="930696">
                <a:moveTo>
                  <a:pt x="0" y="0"/>
                </a:moveTo>
                <a:lnTo>
                  <a:pt x="1551161" y="0"/>
                </a:lnTo>
                <a:lnTo>
                  <a:pt x="1551161" y="930696"/>
                </a:lnTo>
                <a:lnTo>
                  <a:pt x="0" y="930696"/>
                </a:lnTo>
                <a:lnTo>
                  <a:pt x="0" y="0"/>
                </a:lnTo>
                <a:close/>
              </a:path>
            </a:pathLst>
          </a:custGeom>
          <a:solidFill>
            <a:srgbClr val="AB1D38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/>
            <a:r>
              <a:rPr lang="en-US" sz="2000" b="1" dirty="0">
                <a:cs typeface="Calibri" panose="020F0502020204030204" pitchFamily="34" charset="0"/>
              </a:rPr>
              <a:t>Compliance &amp; Certifications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9D39EDF-AD8C-4DE8-A643-14710BDB211A}"/>
              </a:ext>
            </a:extLst>
          </p:cNvPr>
          <p:cNvSpPr/>
          <p:nvPr/>
        </p:nvSpPr>
        <p:spPr>
          <a:xfrm>
            <a:off x="8161943" y="2810313"/>
            <a:ext cx="4014356" cy="4038134"/>
          </a:xfrm>
          <a:custGeom>
            <a:avLst/>
            <a:gdLst>
              <a:gd name="connsiteX0" fmla="*/ 0 w 3618270"/>
              <a:gd name="connsiteY0" fmla="*/ 0 h 3259395"/>
              <a:gd name="connsiteX1" fmla="*/ 3618270 w 3618270"/>
              <a:gd name="connsiteY1" fmla="*/ 0 h 3259395"/>
              <a:gd name="connsiteX2" fmla="*/ 3618270 w 3618270"/>
              <a:gd name="connsiteY2" fmla="*/ 3259395 h 3259395"/>
              <a:gd name="connsiteX3" fmla="*/ 0 w 3618270"/>
              <a:gd name="connsiteY3" fmla="*/ 3259395 h 3259395"/>
              <a:gd name="connsiteX4" fmla="*/ 0 w 3618270"/>
              <a:gd name="connsiteY4" fmla="*/ 0 h 3259395"/>
              <a:gd name="connsiteX0" fmla="*/ 2281084 w 3618270"/>
              <a:gd name="connsiteY0" fmla="*/ 2143433 h 3259395"/>
              <a:gd name="connsiteX1" fmla="*/ 3618270 w 3618270"/>
              <a:gd name="connsiteY1" fmla="*/ 0 h 3259395"/>
              <a:gd name="connsiteX2" fmla="*/ 3618270 w 3618270"/>
              <a:gd name="connsiteY2" fmla="*/ 3259395 h 3259395"/>
              <a:gd name="connsiteX3" fmla="*/ 0 w 3618270"/>
              <a:gd name="connsiteY3" fmla="*/ 3259395 h 3259395"/>
              <a:gd name="connsiteX4" fmla="*/ 2281084 w 3618270"/>
              <a:gd name="connsiteY4" fmla="*/ 2143433 h 3259395"/>
              <a:gd name="connsiteX0" fmla="*/ 2281084 w 3618270"/>
              <a:gd name="connsiteY0" fmla="*/ 2143433 h 3259395"/>
              <a:gd name="connsiteX1" fmla="*/ 3618270 w 3618270"/>
              <a:gd name="connsiteY1" fmla="*/ 0 h 3259395"/>
              <a:gd name="connsiteX2" fmla="*/ 3618270 w 3618270"/>
              <a:gd name="connsiteY2" fmla="*/ 3259395 h 3259395"/>
              <a:gd name="connsiteX3" fmla="*/ 0 w 3618270"/>
              <a:gd name="connsiteY3" fmla="*/ 3259395 h 3259395"/>
              <a:gd name="connsiteX4" fmla="*/ 2281084 w 3618270"/>
              <a:gd name="connsiteY4" fmla="*/ 2143433 h 3259395"/>
              <a:gd name="connsiteX0" fmla="*/ 2172930 w 3618270"/>
              <a:gd name="connsiteY0" fmla="*/ 1671485 h 3259395"/>
              <a:gd name="connsiteX1" fmla="*/ 3618270 w 3618270"/>
              <a:gd name="connsiteY1" fmla="*/ 0 h 3259395"/>
              <a:gd name="connsiteX2" fmla="*/ 3618270 w 3618270"/>
              <a:gd name="connsiteY2" fmla="*/ 3259395 h 3259395"/>
              <a:gd name="connsiteX3" fmla="*/ 0 w 3618270"/>
              <a:gd name="connsiteY3" fmla="*/ 3259395 h 3259395"/>
              <a:gd name="connsiteX4" fmla="*/ 2172930 w 3618270"/>
              <a:gd name="connsiteY4" fmla="*/ 1671485 h 3259395"/>
              <a:gd name="connsiteX0" fmla="*/ 0 w 3618270"/>
              <a:gd name="connsiteY0" fmla="*/ 3259395 h 3259395"/>
              <a:gd name="connsiteX1" fmla="*/ 3618270 w 3618270"/>
              <a:gd name="connsiteY1" fmla="*/ 0 h 3259395"/>
              <a:gd name="connsiteX2" fmla="*/ 3618270 w 3618270"/>
              <a:gd name="connsiteY2" fmla="*/ 3259395 h 3259395"/>
              <a:gd name="connsiteX3" fmla="*/ 0 w 3618270"/>
              <a:gd name="connsiteY3" fmla="*/ 3259395 h 3259395"/>
              <a:gd name="connsiteX0" fmla="*/ 0 w 3618270"/>
              <a:gd name="connsiteY0" fmla="*/ 3259395 h 3259395"/>
              <a:gd name="connsiteX1" fmla="*/ 1976284 w 3618270"/>
              <a:gd name="connsiteY1" fmla="*/ 1504336 h 3259395"/>
              <a:gd name="connsiteX2" fmla="*/ 3618270 w 3618270"/>
              <a:gd name="connsiteY2" fmla="*/ 0 h 3259395"/>
              <a:gd name="connsiteX3" fmla="*/ 3618270 w 3618270"/>
              <a:gd name="connsiteY3" fmla="*/ 3259395 h 3259395"/>
              <a:gd name="connsiteX4" fmla="*/ 0 w 3618270"/>
              <a:gd name="connsiteY4" fmla="*/ 3259395 h 3259395"/>
              <a:gd name="connsiteX0" fmla="*/ 0 w 3618270"/>
              <a:gd name="connsiteY0" fmla="*/ 3259395 h 3259395"/>
              <a:gd name="connsiteX1" fmla="*/ 2448232 w 3618270"/>
              <a:gd name="connsiteY1" fmla="*/ 1897627 h 3259395"/>
              <a:gd name="connsiteX2" fmla="*/ 3618270 w 3618270"/>
              <a:gd name="connsiteY2" fmla="*/ 0 h 3259395"/>
              <a:gd name="connsiteX3" fmla="*/ 3618270 w 3618270"/>
              <a:gd name="connsiteY3" fmla="*/ 3259395 h 3259395"/>
              <a:gd name="connsiteX4" fmla="*/ 0 w 3618270"/>
              <a:gd name="connsiteY4" fmla="*/ 3259395 h 3259395"/>
              <a:gd name="connsiteX0" fmla="*/ 0 w 3618270"/>
              <a:gd name="connsiteY0" fmla="*/ 3259395 h 3259395"/>
              <a:gd name="connsiteX1" fmla="*/ 2448232 w 3618270"/>
              <a:gd name="connsiteY1" fmla="*/ 1897627 h 3259395"/>
              <a:gd name="connsiteX2" fmla="*/ 3618270 w 3618270"/>
              <a:gd name="connsiteY2" fmla="*/ 0 h 3259395"/>
              <a:gd name="connsiteX3" fmla="*/ 3618270 w 3618270"/>
              <a:gd name="connsiteY3" fmla="*/ 3259395 h 3259395"/>
              <a:gd name="connsiteX4" fmla="*/ 0 w 3618270"/>
              <a:gd name="connsiteY4" fmla="*/ 3259395 h 3259395"/>
              <a:gd name="connsiteX0" fmla="*/ 0 w 3618270"/>
              <a:gd name="connsiteY0" fmla="*/ 3259395 h 3259395"/>
              <a:gd name="connsiteX1" fmla="*/ 3618270 w 3618270"/>
              <a:gd name="connsiteY1" fmla="*/ 0 h 3259395"/>
              <a:gd name="connsiteX2" fmla="*/ 3618270 w 3618270"/>
              <a:gd name="connsiteY2" fmla="*/ 3259395 h 3259395"/>
              <a:gd name="connsiteX3" fmla="*/ 0 w 3618270"/>
              <a:gd name="connsiteY3" fmla="*/ 3259395 h 3259395"/>
              <a:gd name="connsiteX0" fmla="*/ 0 w 3618270"/>
              <a:gd name="connsiteY0" fmla="*/ 3259395 h 3259395"/>
              <a:gd name="connsiteX1" fmla="*/ 3618270 w 3618270"/>
              <a:gd name="connsiteY1" fmla="*/ 0 h 3259395"/>
              <a:gd name="connsiteX2" fmla="*/ 3618270 w 3618270"/>
              <a:gd name="connsiteY2" fmla="*/ 3259395 h 3259395"/>
              <a:gd name="connsiteX3" fmla="*/ 0 w 3618270"/>
              <a:gd name="connsiteY3" fmla="*/ 3259395 h 3259395"/>
              <a:gd name="connsiteX0" fmla="*/ 0 w 3618270"/>
              <a:gd name="connsiteY0" fmla="*/ 3259395 h 3259395"/>
              <a:gd name="connsiteX1" fmla="*/ 3618270 w 3618270"/>
              <a:gd name="connsiteY1" fmla="*/ 0 h 3259395"/>
              <a:gd name="connsiteX2" fmla="*/ 3618270 w 3618270"/>
              <a:gd name="connsiteY2" fmla="*/ 3259395 h 3259395"/>
              <a:gd name="connsiteX3" fmla="*/ 0 w 3618270"/>
              <a:gd name="connsiteY3" fmla="*/ 3259395 h 3259395"/>
              <a:gd name="connsiteX0" fmla="*/ 0 w 3628102"/>
              <a:gd name="connsiteY0" fmla="*/ 4734234 h 4734234"/>
              <a:gd name="connsiteX1" fmla="*/ 3628102 w 3628102"/>
              <a:gd name="connsiteY1" fmla="*/ 0 h 4734234"/>
              <a:gd name="connsiteX2" fmla="*/ 3618270 w 3628102"/>
              <a:gd name="connsiteY2" fmla="*/ 4734234 h 4734234"/>
              <a:gd name="connsiteX3" fmla="*/ 0 w 3628102"/>
              <a:gd name="connsiteY3" fmla="*/ 4734234 h 4734234"/>
              <a:gd name="connsiteX0" fmla="*/ 0 w 6086167"/>
              <a:gd name="connsiteY0" fmla="*/ 4773563 h 4773563"/>
              <a:gd name="connsiteX1" fmla="*/ 6086167 w 6086167"/>
              <a:gd name="connsiteY1" fmla="*/ 0 h 4773563"/>
              <a:gd name="connsiteX2" fmla="*/ 6076335 w 6086167"/>
              <a:gd name="connsiteY2" fmla="*/ 4734234 h 4773563"/>
              <a:gd name="connsiteX3" fmla="*/ 0 w 6086167"/>
              <a:gd name="connsiteY3" fmla="*/ 4773563 h 4773563"/>
              <a:gd name="connsiteX0" fmla="*/ 0 w 6135328"/>
              <a:gd name="connsiteY0" fmla="*/ 4675240 h 4675240"/>
              <a:gd name="connsiteX1" fmla="*/ 6135328 w 6135328"/>
              <a:gd name="connsiteY1" fmla="*/ 0 h 4675240"/>
              <a:gd name="connsiteX2" fmla="*/ 6076335 w 6135328"/>
              <a:gd name="connsiteY2" fmla="*/ 4635911 h 4675240"/>
              <a:gd name="connsiteX3" fmla="*/ 0 w 6135328"/>
              <a:gd name="connsiteY3" fmla="*/ 4675240 h 4675240"/>
              <a:gd name="connsiteX0" fmla="*/ 0 w 6135328"/>
              <a:gd name="connsiteY0" fmla="*/ 4675240 h 4675240"/>
              <a:gd name="connsiteX1" fmla="*/ 6135328 w 6135328"/>
              <a:gd name="connsiteY1" fmla="*/ 0 h 4675240"/>
              <a:gd name="connsiteX2" fmla="*/ 6076335 w 6135328"/>
              <a:gd name="connsiteY2" fmla="*/ 4635911 h 4675240"/>
              <a:gd name="connsiteX3" fmla="*/ 0 w 6135328"/>
              <a:gd name="connsiteY3" fmla="*/ 4675240 h 4675240"/>
              <a:gd name="connsiteX0" fmla="*/ 0 w 6076390"/>
              <a:gd name="connsiteY0" fmla="*/ 4665408 h 4665408"/>
              <a:gd name="connsiteX1" fmla="*/ 6056670 w 6076390"/>
              <a:gd name="connsiteY1" fmla="*/ 0 h 4665408"/>
              <a:gd name="connsiteX2" fmla="*/ 6076335 w 6076390"/>
              <a:gd name="connsiteY2" fmla="*/ 4626079 h 4665408"/>
              <a:gd name="connsiteX3" fmla="*/ 0 w 6076390"/>
              <a:gd name="connsiteY3" fmla="*/ 4665408 h 4665408"/>
              <a:gd name="connsiteX0" fmla="*/ 0 w 6076398"/>
              <a:gd name="connsiteY0" fmla="*/ 4645743 h 4645743"/>
              <a:gd name="connsiteX1" fmla="*/ 6076335 w 6076398"/>
              <a:gd name="connsiteY1" fmla="*/ 0 h 4645743"/>
              <a:gd name="connsiteX2" fmla="*/ 6076335 w 6076398"/>
              <a:gd name="connsiteY2" fmla="*/ 4606414 h 4645743"/>
              <a:gd name="connsiteX3" fmla="*/ 0 w 6076398"/>
              <a:gd name="connsiteY3" fmla="*/ 4645743 h 4645743"/>
              <a:gd name="connsiteX0" fmla="*/ 0 w 6076504"/>
              <a:gd name="connsiteY0" fmla="*/ 4645743 h 4645743"/>
              <a:gd name="connsiteX1" fmla="*/ 6076335 w 6076504"/>
              <a:gd name="connsiteY1" fmla="*/ 0 h 4645743"/>
              <a:gd name="connsiteX2" fmla="*/ 6076335 w 6076504"/>
              <a:gd name="connsiteY2" fmla="*/ 4606414 h 4645743"/>
              <a:gd name="connsiteX3" fmla="*/ 0 w 6076504"/>
              <a:gd name="connsiteY3" fmla="*/ 4645743 h 4645743"/>
              <a:gd name="connsiteX0" fmla="*/ 0 w 6076504"/>
              <a:gd name="connsiteY0" fmla="*/ 4645743 h 4645743"/>
              <a:gd name="connsiteX1" fmla="*/ 6076335 w 6076504"/>
              <a:gd name="connsiteY1" fmla="*/ 0 h 4645743"/>
              <a:gd name="connsiteX2" fmla="*/ 6076335 w 6076504"/>
              <a:gd name="connsiteY2" fmla="*/ 4606414 h 4645743"/>
              <a:gd name="connsiteX3" fmla="*/ 0 w 6076504"/>
              <a:gd name="connsiteY3" fmla="*/ 4645743 h 4645743"/>
              <a:gd name="connsiteX0" fmla="*/ 0 w 6101842"/>
              <a:gd name="connsiteY0" fmla="*/ 4645743 h 4645743"/>
              <a:gd name="connsiteX1" fmla="*/ 6076335 w 6101842"/>
              <a:gd name="connsiteY1" fmla="*/ 0 h 4645743"/>
              <a:gd name="connsiteX2" fmla="*/ 6076335 w 6101842"/>
              <a:gd name="connsiteY2" fmla="*/ 4606414 h 4645743"/>
              <a:gd name="connsiteX3" fmla="*/ 0 w 6101842"/>
              <a:gd name="connsiteY3" fmla="*/ 4645743 h 4645743"/>
              <a:gd name="connsiteX0" fmla="*/ 0 w 6101842"/>
              <a:gd name="connsiteY0" fmla="*/ 4645743 h 4645743"/>
              <a:gd name="connsiteX1" fmla="*/ 6076335 w 6101842"/>
              <a:gd name="connsiteY1" fmla="*/ 0 h 4645743"/>
              <a:gd name="connsiteX2" fmla="*/ 6076335 w 6101842"/>
              <a:gd name="connsiteY2" fmla="*/ 4606414 h 4645743"/>
              <a:gd name="connsiteX3" fmla="*/ 0 w 6101842"/>
              <a:gd name="connsiteY3" fmla="*/ 4645743 h 4645743"/>
              <a:gd name="connsiteX0" fmla="*/ 0 w 6080119"/>
              <a:gd name="connsiteY0" fmla="*/ 4645743 h 4645743"/>
              <a:gd name="connsiteX1" fmla="*/ 6076335 w 6080119"/>
              <a:gd name="connsiteY1" fmla="*/ 0 h 4645743"/>
              <a:gd name="connsiteX2" fmla="*/ 6076335 w 6080119"/>
              <a:gd name="connsiteY2" fmla="*/ 4606414 h 4645743"/>
              <a:gd name="connsiteX3" fmla="*/ 0 w 6080119"/>
              <a:gd name="connsiteY3" fmla="*/ 4645743 h 4645743"/>
              <a:gd name="connsiteX0" fmla="*/ 0 w 6080119"/>
              <a:gd name="connsiteY0" fmla="*/ 4645743 h 4645743"/>
              <a:gd name="connsiteX1" fmla="*/ 6076335 w 6080119"/>
              <a:gd name="connsiteY1" fmla="*/ 0 h 4645743"/>
              <a:gd name="connsiteX2" fmla="*/ 6076335 w 6080119"/>
              <a:gd name="connsiteY2" fmla="*/ 4606414 h 4645743"/>
              <a:gd name="connsiteX3" fmla="*/ 0 w 6080119"/>
              <a:gd name="connsiteY3" fmla="*/ 4645743 h 4645743"/>
              <a:gd name="connsiteX0" fmla="*/ 0 w 6355422"/>
              <a:gd name="connsiteY0" fmla="*/ 4655576 h 4655576"/>
              <a:gd name="connsiteX1" fmla="*/ 6351638 w 6355422"/>
              <a:gd name="connsiteY1" fmla="*/ 0 h 4655576"/>
              <a:gd name="connsiteX2" fmla="*/ 6351638 w 6355422"/>
              <a:gd name="connsiteY2" fmla="*/ 4606414 h 4655576"/>
              <a:gd name="connsiteX3" fmla="*/ 0 w 6355422"/>
              <a:gd name="connsiteY3" fmla="*/ 4655576 h 4655576"/>
              <a:gd name="connsiteX0" fmla="*/ 0 w 6355422"/>
              <a:gd name="connsiteY0" fmla="*/ 4655576 h 4655576"/>
              <a:gd name="connsiteX1" fmla="*/ 6351638 w 6355422"/>
              <a:gd name="connsiteY1" fmla="*/ 0 h 4655576"/>
              <a:gd name="connsiteX2" fmla="*/ 6351638 w 6355422"/>
              <a:gd name="connsiteY2" fmla="*/ 4606414 h 4655576"/>
              <a:gd name="connsiteX3" fmla="*/ 0 w 6355422"/>
              <a:gd name="connsiteY3" fmla="*/ 4655576 h 4655576"/>
              <a:gd name="connsiteX0" fmla="*/ 0 w 6355422"/>
              <a:gd name="connsiteY0" fmla="*/ 4655576 h 4665681"/>
              <a:gd name="connsiteX1" fmla="*/ 6351638 w 6355422"/>
              <a:gd name="connsiteY1" fmla="*/ 0 h 4665681"/>
              <a:gd name="connsiteX2" fmla="*/ 6351638 w 6355422"/>
              <a:gd name="connsiteY2" fmla="*/ 4665681 h 4665681"/>
              <a:gd name="connsiteX3" fmla="*/ 0 w 6355422"/>
              <a:gd name="connsiteY3" fmla="*/ 4655576 h 4665681"/>
              <a:gd name="connsiteX0" fmla="*/ 0 w 6355422"/>
              <a:gd name="connsiteY0" fmla="*/ 4655576 h 4665681"/>
              <a:gd name="connsiteX1" fmla="*/ 6351638 w 6355422"/>
              <a:gd name="connsiteY1" fmla="*/ 0 h 4665681"/>
              <a:gd name="connsiteX2" fmla="*/ 6351638 w 6355422"/>
              <a:gd name="connsiteY2" fmla="*/ 4665681 h 4665681"/>
              <a:gd name="connsiteX3" fmla="*/ 0 w 6355422"/>
              <a:gd name="connsiteY3" fmla="*/ 4655576 h 4665681"/>
              <a:gd name="connsiteX0" fmla="*/ 0 w 6355422"/>
              <a:gd name="connsiteY0" fmla="*/ 4655576 h 4665681"/>
              <a:gd name="connsiteX1" fmla="*/ 6351638 w 6355422"/>
              <a:gd name="connsiteY1" fmla="*/ 0 h 4665681"/>
              <a:gd name="connsiteX2" fmla="*/ 6351638 w 6355422"/>
              <a:gd name="connsiteY2" fmla="*/ 4665681 h 4665681"/>
              <a:gd name="connsiteX3" fmla="*/ 0 w 6355422"/>
              <a:gd name="connsiteY3" fmla="*/ 4655576 h 4665681"/>
              <a:gd name="connsiteX0" fmla="*/ 0 w 6355422"/>
              <a:gd name="connsiteY0" fmla="*/ 4655576 h 4665681"/>
              <a:gd name="connsiteX1" fmla="*/ 6351638 w 6355422"/>
              <a:gd name="connsiteY1" fmla="*/ 0 h 4665681"/>
              <a:gd name="connsiteX2" fmla="*/ 6351638 w 6355422"/>
              <a:gd name="connsiteY2" fmla="*/ 4665681 h 4665681"/>
              <a:gd name="connsiteX3" fmla="*/ 0 w 6355422"/>
              <a:gd name="connsiteY3" fmla="*/ 4655576 h 4665681"/>
              <a:gd name="connsiteX0" fmla="*/ 0 w 6355422"/>
              <a:gd name="connsiteY0" fmla="*/ 4655576 h 4665681"/>
              <a:gd name="connsiteX1" fmla="*/ 6351638 w 6355422"/>
              <a:gd name="connsiteY1" fmla="*/ 0 h 4665681"/>
              <a:gd name="connsiteX2" fmla="*/ 6351638 w 6355422"/>
              <a:gd name="connsiteY2" fmla="*/ 4665681 h 4665681"/>
              <a:gd name="connsiteX3" fmla="*/ 0 w 6355422"/>
              <a:gd name="connsiteY3" fmla="*/ 4655576 h 4665681"/>
              <a:gd name="connsiteX0" fmla="*/ 0 w 6355422"/>
              <a:gd name="connsiteY0" fmla="*/ 4655576 h 4665681"/>
              <a:gd name="connsiteX1" fmla="*/ 6351638 w 6355422"/>
              <a:gd name="connsiteY1" fmla="*/ 0 h 4665681"/>
              <a:gd name="connsiteX2" fmla="*/ 6351638 w 6355422"/>
              <a:gd name="connsiteY2" fmla="*/ 4665681 h 4665681"/>
              <a:gd name="connsiteX3" fmla="*/ 0 w 6355422"/>
              <a:gd name="connsiteY3" fmla="*/ 4655576 h 4665681"/>
              <a:gd name="connsiteX0" fmla="*/ 0 w 6355422"/>
              <a:gd name="connsiteY0" fmla="*/ 4655576 h 4665681"/>
              <a:gd name="connsiteX1" fmla="*/ 6351638 w 6355422"/>
              <a:gd name="connsiteY1" fmla="*/ 0 h 4665681"/>
              <a:gd name="connsiteX2" fmla="*/ 6351638 w 6355422"/>
              <a:gd name="connsiteY2" fmla="*/ 4665681 h 4665681"/>
              <a:gd name="connsiteX3" fmla="*/ 0 w 6355422"/>
              <a:gd name="connsiteY3" fmla="*/ 4655576 h 4665681"/>
              <a:gd name="connsiteX0" fmla="*/ 0 w 6355422"/>
              <a:gd name="connsiteY0" fmla="*/ 4655576 h 4665681"/>
              <a:gd name="connsiteX1" fmla="*/ 6351638 w 6355422"/>
              <a:gd name="connsiteY1" fmla="*/ 0 h 4665681"/>
              <a:gd name="connsiteX2" fmla="*/ 6351638 w 6355422"/>
              <a:gd name="connsiteY2" fmla="*/ 4665681 h 4665681"/>
              <a:gd name="connsiteX3" fmla="*/ 0 w 6355422"/>
              <a:gd name="connsiteY3" fmla="*/ 4655576 h 4665681"/>
              <a:gd name="connsiteX0" fmla="*/ 0 w 6355422"/>
              <a:gd name="connsiteY0" fmla="*/ 4655576 h 4665681"/>
              <a:gd name="connsiteX1" fmla="*/ 6351638 w 6355422"/>
              <a:gd name="connsiteY1" fmla="*/ 0 h 4665681"/>
              <a:gd name="connsiteX2" fmla="*/ 6351638 w 6355422"/>
              <a:gd name="connsiteY2" fmla="*/ 4665681 h 4665681"/>
              <a:gd name="connsiteX3" fmla="*/ 0 w 6355422"/>
              <a:gd name="connsiteY3" fmla="*/ 4655576 h 4665681"/>
              <a:gd name="connsiteX0" fmla="*/ 0 w 6355422"/>
              <a:gd name="connsiteY0" fmla="*/ 4655576 h 4665681"/>
              <a:gd name="connsiteX1" fmla="*/ 6351638 w 6355422"/>
              <a:gd name="connsiteY1" fmla="*/ 0 h 4665681"/>
              <a:gd name="connsiteX2" fmla="*/ 6351638 w 6355422"/>
              <a:gd name="connsiteY2" fmla="*/ 4665681 h 4665681"/>
              <a:gd name="connsiteX3" fmla="*/ 0 w 6355422"/>
              <a:gd name="connsiteY3" fmla="*/ 4655576 h 4665681"/>
              <a:gd name="connsiteX0" fmla="*/ 0 w 6355422"/>
              <a:gd name="connsiteY0" fmla="*/ 4655576 h 4665681"/>
              <a:gd name="connsiteX1" fmla="*/ 6351638 w 6355422"/>
              <a:gd name="connsiteY1" fmla="*/ 0 h 4665681"/>
              <a:gd name="connsiteX2" fmla="*/ 6351638 w 6355422"/>
              <a:gd name="connsiteY2" fmla="*/ 4665681 h 4665681"/>
              <a:gd name="connsiteX3" fmla="*/ 0 w 6355422"/>
              <a:gd name="connsiteY3" fmla="*/ 4655576 h 4665681"/>
              <a:gd name="connsiteX0" fmla="*/ 0 w 6355422"/>
              <a:gd name="connsiteY0" fmla="*/ 4655576 h 4665681"/>
              <a:gd name="connsiteX1" fmla="*/ 6351638 w 6355422"/>
              <a:gd name="connsiteY1" fmla="*/ 0 h 4665681"/>
              <a:gd name="connsiteX2" fmla="*/ 6351638 w 6355422"/>
              <a:gd name="connsiteY2" fmla="*/ 4665681 h 4665681"/>
              <a:gd name="connsiteX3" fmla="*/ 0 w 6355422"/>
              <a:gd name="connsiteY3" fmla="*/ 4655576 h 4665681"/>
              <a:gd name="connsiteX0" fmla="*/ 0 w 6355422"/>
              <a:gd name="connsiteY0" fmla="*/ 5842186 h 5852291"/>
              <a:gd name="connsiteX1" fmla="*/ 6351638 w 6355422"/>
              <a:gd name="connsiteY1" fmla="*/ 0 h 5852291"/>
              <a:gd name="connsiteX2" fmla="*/ 6351638 w 6355422"/>
              <a:gd name="connsiteY2" fmla="*/ 5852291 h 5852291"/>
              <a:gd name="connsiteX3" fmla="*/ 0 w 6355422"/>
              <a:gd name="connsiteY3" fmla="*/ 5842186 h 5852291"/>
              <a:gd name="connsiteX0" fmla="*/ 0 w 6355422"/>
              <a:gd name="connsiteY0" fmla="*/ 5842186 h 5852291"/>
              <a:gd name="connsiteX1" fmla="*/ 6351638 w 6355422"/>
              <a:gd name="connsiteY1" fmla="*/ 0 h 5852291"/>
              <a:gd name="connsiteX2" fmla="*/ 6351638 w 6355422"/>
              <a:gd name="connsiteY2" fmla="*/ 5852291 h 5852291"/>
              <a:gd name="connsiteX3" fmla="*/ 0 w 6355422"/>
              <a:gd name="connsiteY3" fmla="*/ 5842186 h 5852291"/>
              <a:gd name="connsiteX0" fmla="*/ 0 w 6355422"/>
              <a:gd name="connsiteY0" fmla="*/ 5842186 h 5852291"/>
              <a:gd name="connsiteX1" fmla="*/ 6351638 w 6355422"/>
              <a:gd name="connsiteY1" fmla="*/ 0 h 5852291"/>
              <a:gd name="connsiteX2" fmla="*/ 6351638 w 6355422"/>
              <a:gd name="connsiteY2" fmla="*/ 5852291 h 5852291"/>
              <a:gd name="connsiteX3" fmla="*/ 0 w 6355422"/>
              <a:gd name="connsiteY3" fmla="*/ 5842186 h 5852291"/>
              <a:gd name="connsiteX0" fmla="*/ 0 w 6355422"/>
              <a:gd name="connsiteY0" fmla="*/ 5842186 h 5852291"/>
              <a:gd name="connsiteX1" fmla="*/ 6351638 w 6355422"/>
              <a:gd name="connsiteY1" fmla="*/ 0 h 5852291"/>
              <a:gd name="connsiteX2" fmla="*/ 6351638 w 6355422"/>
              <a:gd name="connsiteY2" fmla="*/ 5852291 h 5852291"/>
              <a:gd name="connsiteX3" fmla="*/ 0 w 6355422"/>
              <a:gd name="connsiteY3" fmla="*/ 5842186 h 5852291"/>
              <a:gd name="connsiteX0" fmla="*/ 0 w 6355422"/>
              <a:gd name="connsiteY0" fmla="*/ 5842186 h 5852291"/>
              <a:gd name="connsiteX1" fmla="*/ 6351638 w 6355422"/>
              <a:gd name="connsiteY1" fmla="*/ 0 h 5852291"/>
              <a:gd name="connsiteX2" fmla="*/ 6351638 w 6355422"/>
              <a:gd name="connsiteY2" fmla="*/ 5852291 h 5852291"/>
              <a:gd name="connsiteX3" fmla="*/ 0 w 6355422"/>
              <a:gd name="connsiteY3" fmla="*/ 5842186 h 585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5422" h="5852291">
                <a:moveTo>
                  <a:pt x="0" y="5842186"/>
                </a:moveTo>
                <a:cubicBezTo>
                  <a:pt x="2980723" y="5605168"/>
                  <a:pt x="5869177" y="3347196"/>
                  <a:pt x="6351638" y="0"/>
                </a:cubicBezTo>
                <a:cubicBezTo>
                  <a:pt x="6358194" y="1214284"/>
                  <a:pt x="6354915" y="4274213"/>
                  <a:pt x="6351638" y="5852291"/>
                </a:cubicBezTo>
                <a:lnTo>
                  <a:pt x="0" y="5842186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DC8822C-6A9E-4BBE-9E20-52E7B600BAEF}"/>
              </a:ext>
            </a:extLst>
          </p:cNvPr>
          <p:cNvGrpSpPr/>
          <p:nvPr/>
        </p:nvGrpSpPr>
        <p:grpSpPr>
          <a:xfrm rot="585334">
            <a:off x="10829125" y="5452168"/>
            <a:ext cx="1338773" cy="1338773"/>
            <a:chOff x="10753624" y="5452168"/>
            <a:chExt cx="1338773" cy="1338773"/>
          </a:xfrm>
        </p:grpSpPr>
        <p:pic>
          <p:nvPicPr>
            <p:cNvPr id="3" name="Graphic 2" descr="Ribbon">
              <a:extLst>
                <a:ext uri="{FF2B5EF4-FFF2-40B4-BE49-F238E27FC236}">
                  <a16:creationId xmlns:a16="http://schemas.microsoft.com/office/drawing/2014/main" id="{F60A8077-FBE0-43F2-B402-C228C84C6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53624" y="5452168"/>
              <a:ext cx="1338773" cy="1338773"/>
            </a:xfrm>
            <a:prstGeom prst="rect">
              <a:avLst/>
            </a:prstGeom>
          </p:spPr>
        </p:pic>
        <p:pic>
          <p:nvPicPr>
            <p:cNvPr id="9" name="Graphic 8" descr="Checkmark">
              <a:extLst>
                <a:ext uri="{FF2B5EF4-FFF2-40B4-BE49-F238E27FC236}">
                  <a16:creationId xmlns:a16="http://schemas.microsoft.com/office/drawing/2014/main" id="{5C16637C-5DFA-45F9-AF81-AD393F801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84719" y="5815483"/>
              <a:ext cx="291356" cy="291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063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72B72D3-235E-4AE1-B2DE-95333144D67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15000"/>
          </a:blip>
          <a:srcRect l="651" r="651"/>
          <a:stretch>
            <a:fillRect/>
          </a:stretch>
        </p:blipFill>
        <p:spPr>
          <a:xfrm>
            <a:off x="7507651" y="4729334"/>
            <a:ext cx="3917867" cy="2203800"/>
          </a:xfrm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89C734A-34EA-3547-9831-7CA4A1CE4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29" y="-409677"/>
            <a:ext cx="7332489" cy="670162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News Gothic" pitchFamily="50" charset="0"/>
              </a:rPr>
              <a:t>Have questions?</a:t>
            </a:r>
            <a:br>
              <a:rPr lang="en-US" sz="4800" dirty="0">
                <a:latin typeface="News Gothic" pitchFamily="50" charset="0"/>
              </a:rPr>
            </a:br>
            <a:br>
              <a:rPr lang="en-US" sz="4800" dirty="0">
                <a:latin typeface="News Gothic" pitchFamily="50" charset="0"/>
              </a:rPr>
            </a:br>
            <a:r>
              <a:rPr lang="en-US" sz="3600" b="0" spc="0" dirty="0">
                <a:latin typeface="Arial" panose="020B0604020202020204" pitchFamily="34" charset="0"/>
                <a:cs typeface="Arial" panose="020B0604020202020204" pitchFamily="34" charset="0"/>
              </a:rPr>
              <a:t>Jim.Moreo@Cornerstone.IT</a:t>
            </a:r>
            <a:br>
              <a:rPr lang="en-US" sz="3600" b="0" spc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spc="0" dirty="0">
                <a:latin typeface="Arial" panose="020B0604020202020204" pitchFamily="34" charset="0"/>
                <a:cs typeface="Arial" panose="020B0604020202020204" pitchFamily="34" charset="0"/>
              </a:rPr>
              <a:t>646.530-8920</a:t>
            </a:r>
            <a:br>
              <a:rPr lang="en-US" sz="3600" b="0" spc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/>
            </a:br>
            <a:r>
              <a:rPr lang="en-US" sz="3600" b="0" spc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Krashbaum@BartonEsq.com</a:t>
            </a:r>
            <a:br>
              <a:rPr lang="en-US" sz="3600" b="0" spc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spc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212.885.8836</a:t>
            </a:r>
            <a:br>
              <a:rPr lang="en-US" sz="3600" b="0" spc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0" spc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52F94E-8A96-0B41-84C8-F2668A085B63}"/>
              </a:ext>
            </a:extLst>
          </p:cNvPr>
          <p:cNvCxnSpPr>
            <a:cxnSpLocks/>
          </p:cNvCxnSpPr>
          <p:nvPr/>
        </p:nvCxnSpPr>
        <p:spPr>
          <a:xfrm>
            <a:off x="5379963" y="3596565"/>
            <a:ext cx="5984723" cy="0"/>
          </a:xfrm>
          <a:prstGeom prst="line">
            <a:avLst/>
          </a:prstGeom>
          <a:ln w="1270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3177894-A9CE-4045-8349-496801AB13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</a:blip>
          <a:srcRect/>
          <a:stretch/>
        </p:blipFill>
        <p:spPr>
          <a:xfrm>
            <a:off x="34647" y="5253737"/>
            <a:ext cx="6965911" cy="1144371"/>
          </a:xfrm>
          <a:prstGeom prst="rect">
            <a:avLst/>
          </a:prstGeom>
        </p:spPr>
      </p:pic>
      <p:pic>
        <p:nvPicPr>
          <p:cNvPr id="5" name="Picture 4" descr="A picture containing game, soccer, large, drawing&#10;&#10;Description automatically generated">
            <a:extLst>
              <a:ext uri="{FF2B5EF4-FFF2-40B4-BE49-F238E27FC236}">
                <a16:creationId xmlns:a16="http://schemas.microsoft.com/office/drawing/2014/main" id="{06AAF7F7-30ED-471D-8C4D-998282BEEDD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"/>
          </a:blip>
          <a:stretch>
            <a:fillRect/>
          </a:stretch>
        </p:blipFill>
        <p:spPr>
          <a:xfrm>
            <a:off x="717322" y="1425608"/>
            <a:ext cx="4138659" cy="370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4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85970DAA-C098-46E6-AA46-FC973E5B29B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/>
          <a:srcRect t="4711" b="20073"/>
          <a:stretch/>
        </p:blipFill>
        <p:spPr>
          <a:xfrm>
            <a:off x="8917225" y="2009298"/>
            <a:ext cx="2039117" cy="2041715"/>
          </a:xfrm>
        </p:spPr>
      </p:pic>
      <p:pic>
        <p:nvPicPr>
          <p:cNvPr id="12" name="Picture Placeholder 11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019FA854-F2C7-41BE-83E1-1887E63D1EE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/>
          <a:srcRect t="2618" b="2618"/>
          <a:stretch>
            <a:fillRect/>
          </a:stretch>
        </p:blipFill>
        <p:spPr>
          <a:xfrm>
            <a:off x="2145700" y="2131726"/>
            <a:ext cx="1924050" cy="191928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C33ABC-09BD-8C43-80EB-C0F8732B9ECB}"/>
              </a:ext>
            </a:extLst>
          </p:cNvPr>
          <p:cNvSpPr txBox="1"/>
          <p:nvPr/>
        </p:nvSpPr>
        <p:spPr>
          <a:xfrm>
            <a:off x="1657336" y="4105864"/>
            <a:ext cx="267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 Jim Moreo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7A2AFA-C94C-AF4B-A265-4F9EBDC68EB3}"/>
              </a:ext>
            </a:extLst>
          </p:cNvPr>
          <p:cNvSpPr txBox="1"/>
          <p:nvPr/>
        </p:nvSpPr>
        <p:spPr>
          <a:xfrm>
            <a:off x="8598522" y="4105864"/>
            <a:ext cx="267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Steven R. Ebert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89E276-C608-864F-9403-3BEF388D5A55}"/>
              </a:ext>
            </a:extLst>
          </p:cNvPr>
          <p:cNvSpPr txBox="1"/>
          <p:nvPr/>
        </p:nvSpPr>
        <p:spPr>
          <a:xfrm>
            <a:off x="1744422" y="4654021"/>
            <a:ext cx="26765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Principal</a:t>
            </a:r>
          </a:p>
          <a:p>
            <a:pPr algn="ctr"/>
            <a:r>
              <a:rPr lang="en-US" sz="1400" dirty="0"/>
              <a:t>Cornerstone.IT</a:t>
            </a:r>
          </a:p>
          <a:p>
            <a:pPr algn="ctr"/>
            <a:r>
              <a:rPr lang="en-US" sz="1400" dirty="0"/>
              <a:t>646.530-8920</a:t>
            </a:r>
          </a:p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Jim.Moreo@Cornerstone.IT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89942A-3F28-5D43-A5C1-5D6D75D8477B}"/>
              </a:ext>
            </a:extLst>
          </p:cNvPr>
          <p:cNvSpPr txBox="1"/>
          <p:nvPr/>
        </p:nvSpPr>
        <p:spPr>
          <a:xfrm>
            <a:off x="5117656" y="4654022"/>
            <a:ext cx="26765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Partner</a:t>
            </a:r>
          </a:p>
          <a:p>
            <a:pPr algn="ctr"/>
            <a:r>
              <a:rPr lang="en-US" sz="1400" dirty="0"/>
              <a:t>Barton LLP</a:t>
            </a:r>
          </a:p>
          <a:p>
            <a:pPr algn="ctr"/>
            <a:r>
              <a:rPr lang="en-US" sz="1400" dirty="0"/>
              <a:t>212.885.8836</a:t>
            </a:r>
          </a:p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Krashbaum@BartonEsq.com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FEB4B5-0EC6-C54E-BE1F-01A80CBDD788}"/>
              </a:ext>
            </a:extLst>
          </p:cNvPr>
          <p:cNvSpPr txBox="1"/>
          <p:nvPr/>
        </p:nvSpPr>
        <p:spPr>
          <a:xfrm>
            <a:off x="8784317" y="4654022"/>
            <a:ext cx="26765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Partner</a:t>
            </a:r>
          </a:p>
          <a:p>
            <a:pPr algn="ctr"/>
            <a:r>
              <a:rPr lang="en-US" sz="1400" dirty="0"/>
              <a:t>Barton LLP</a:t>
            </a:r>
          </a:p>
          <a:p>
            <a:pPr algn="ctr"/>
            <a:r>
              <a:rPr lang="en-US" sz="1400" dirty="0"/>
              <a:t>212.885-8329</a:t>
            </a:r>
          </a:p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6"/>
              </a:rPr>
              <a:t>Sebert@BartonEsq.com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D25C04-7EEB-44BC-BF1C-BAA7578BBCF0}"/>
              </a:ext>
            </a:extLst>
          </p:cNvPr>
          <p:cNvSpPr txBox="1"/>
          <p:nvPr/>
        </p:nvSpPr>
        <p:spPr>
          <a:xfrm>
            <a:off x="4985448" y="4105864"/>
            <a:ext cx="2785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 Kenneth N. Rashbaum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9870B74-CA2F-49B3-B358-E7164330FF5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49" t="1" r="3029" b="26267"/>
          <a:stretch/>
        </p:blipFill>
        <p:spPr>
          <a:xfrm>
            <a:off x="5377838" y="2009297"/>
            <a:ext cx="2039118" cy="204171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2754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BBF22D2-B07E-469A-A39C-CFA5A574E79C}"/>
              </a:ext>
            </a:extLst>
          </p:cNvPr>
          <p:cNvSpPr/>
          <p:nvPr/>
        </p:nvSpPr>
        <p:spPr>
          <a:xfrm>
            <a:off x="9113207" y="1120877"/>
            <a:ext cx="3078792" cy="5726158"/>
          </a:xfrm>
          <a:custGeom>
            <a:avLst/>
            <a:gdLst>
              <a:gd name="connsiteX0" fmla="*/ 0 w 3223433"/>
              <a:gd name="connsiteY0" fmla="*/ 0 h 5726158"/>
              <a:gd name="connsiteX1" fmla="*/ 3223433 w 3223433"/>
              <a:gd name="connsiteY1" fmla="*/ 0 h 5726158"/>
              <a:gd name="connsiteX2" fmla="*/ 3223433 w 3223433"/>
              <a:gd name="connsiteY2" fmla="*/ 5726158 h 5726158"/>
              <a:gd name="connsiteX3" fmla="*/ 0 w 3223433"/>
              <a:gd name="connsiteY3" fmla="*/ 5726158 h 5726158"/>
              <a:gd name="connsiteX4" fmla="*/ 0 w 3223433"/>
              <a:gd name="connsiteY4" fmla="*/ 0 h 5726158"/>
              <a:gd name="connsiteX0" fmla="*/ 0 w 3223433"/>
              <a:gd name="connsiteY0" fmla="*/ 0 h 5726158"/>
              <a:gd name="connsiteX1" fmla="*/ 3223433 w 3223433"/>
              <a:gd name="connsiteY1" fmla="*/ 0 h 5726158"/>
              <a:gd name="connsiteX2" fmla="*/ 3223433 w 3223433"/>
              <a:gd name="connsiteY2" fmla="*/ 5726158 h 5726158"/>
              <a:gd name="connsiteX3" fmla="*/ 0 w 3223433"/>
              <a:gd name="connsiteY3" fmla="*/ 5726158 h 5726158"/>
              <a:gd name="connsiteX4" fmla="*/ 0 w 3223433"/>
              <a:gd name="connsiteY4" fmla="*/ 0 h 572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3433" h="5726158">
                <a:moveTo>
                  <a:pt x="0" y="0"/>
                </a:moveTo>
                <a:cubicBezTo>
                  <a:pt x="1074478" y="0"/>
                  <a:pt x="2178451" y="1641987"/>
                  <a:pt x="3223433" y="0"/>
                </a:cubicBezTo>
                <a:lnTo>
                  <a:pt x="3223433" y="5726158"/>
                </a:lnTo>
                <a:lnTo>
                  <a:pt x="0" y="57261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0E1CA3-9511-499B-8848-BF4B9EC3DFBD}"/>
              </a:ext>
            </a:extLst>
          </p:cNvPr>
          <p:cNvSpPr/>
          <p:nvPr/>
        </p:nvSpPr>
        <p:spPr>
          <a:xfrm>
            <a:off x="3017207" y="1061881"/>
            <a:ext cx="2954144" cy="5799855"/>
          </a:xfrm>
          <a:custGeom>
            <a:avLst/>
            <a:gdLst>
              <a:gd name="connsiteX0" fmla="*/ 0 w 3223433"/>
              <a:gd name="connsiteY0" fmla="*/ 0 h 5740860"/>
              <a:gd name="connsiteX1" fmla="*/ 3223433 w 3223433"/>
              <a:gd name="connsiteY1" fmla="*/ 0 h 5740860"/>
              <a:gd name="connsiteX2" fmla="*/ 3223433 w 3223433"/>
              <a:gd name="connsiteY2" fmla="*/ 5740860 h 5740860"/>
              <a:gd name="connsiteX3" fmla="*/ 0 w 3223433"/>
              <a:gd name="connsiteY3" fmla="*/ 5740860 h 5740860"/>
              <a:gd name="connsiteX4" fmla="*/ 0 w 3223433"/>
              <a:gd name="connsiteY4" fmla="*/ 0 h 5740860"/>
              <a:gd name="connsiteX0" fmla="*/ 0 w 3243098"/>
              <a:gd name="connsiteY0" fmla="*/ 0 h 5740860"/>
              <a:gd name="connsiteX1" fmla="*/ 3243098 w 3243098"/>
              <a:gd name="connsiteY1" fmla="*/ 658761 h 5740860"/>
              <a:gd name="connsiteX2" fmla="*/ 3223433 w 3243098"/>
              <a:gd name="connsiteY2" fmla="*/ 5740860 h 5740860"/>
              <a:gd name="connsiteX3" fmla="*/ 0 w 3243098"/>
              <a:gd name="connsiteY3" fmla="*/ 5740860 h 5740860"/>
              <a:gd name="connsiteX4" fmla="*/ 0 w 3243098"/>
              <a:gd name="connsiteY4" fmla="*/ 0 h 5740860"/>
              <a:gd name="connsiteX0" fmla="*/ 0 w 3223433"/>
              <a:gd name="connsiteY0" fmla="*/ 0 h 5740860"/>
              <a:gd name="connsiteX1" fmla="*/ 3213601 w 3223433"/>
              <a:gd name="connsiteY1" fmla="*/ 1140542 h 5740860"/>
              <a:gd name="connsiteX2" fmla="*/ 3223433 w 3223433"/>
              <a:gd name="connsiteY2" fmla="*/ 5740860 h 5740860"/>
              <a:gd name="connsiteX3" fmla="*/ 0 w 3223433"/>
              <a:gd name="connsiteY3" fmla="*/ 5740860 h 5740860"/>
              <a:gd name="connsiteX4" fmla="*/ 0 w 3223433"/>
              <a:gd name="connsiteY4" fmla="*/ 0 h 5740860"/>
              <a:gd name="connsiteX0" fmla="*/ 0 w 3223433"/>
              <a:gd name="connsiteY0" fmla="*/ 0 h 5740860"/>
              <a:gd name="connsiteX1" fmla="*/ 2446686 w 3223433"/>
              <a:gd name="connsiteY1" fmla="*/ 1160207 h 5740860"/>
              <a:gd name="connsiteX2" fmla="*/ 3213601 w 3223433"/>
              <a:gd name="connsiteY2" fmla="*/ 1140542 h 5740860"/>
              <a:gd name="connsiteX3" fmla="*/ 3223433 w 3223433"/>
              <a:gd name="connsiteY3" fmla="*/ 5740860 h 5740860"/>
              <a:gd name="connsiteX4" fmla="*/ 0 w 3223433"/>
              <a:gd name="connsiteY4" fmla="*/ 5740860 h 5740860"/>
              <a:gd name="connsiteX5" fmla="*/ 0 w 3223433"/>
              <a:gd name="connsiteY5" fmla="*/ 0 h 5740860"/>
              <a:gd name="connsiteX0" fmla="*/ 0 w 3223433"/>
              <a:gd name="connsiteY0" fmla="*/ 0 h 5740860"/>
              <a:gd name="connsiteX1" fmla="*/ 1945241 w 3223433"/>
              <a:gd name="connsiteY1" fmla="*/ 914401 h 5740860"/>
              <a:gd name="connsiteX2" fmla="*/ 3213601 w 3223433"/>
              <a:gd name="connsiteY2" fmla="*/ 1140542 h 5740860"/>
              <a:gd name="connsiteX3" fmla="*/ 3223433 w 3223433"/>
              <a:gd name="connsiteY3" fmla="*/ 5740860 h 5740860"/>
              <a:gd name="connsiteX4" fmla="*/ 0 w 3223433"/>
              <a:gd name="connsiteY4" fmla="*/ 5740860 h 5740860"/>
              <a:gd name="connsiteX5" fmla="*/ 0 w 3223433"/>
              <a:gd name="connsiteY5" fmla="*/ 0 h 5740860"/>
              <a:gd name="connsiteX0" fmla="*/ 0 w 3223433"/>
              <a:gd name="connsiteY0" fmla="*/ 0 h 5740860"/>
              <a:gd name="connsiteX1" fmla="*/ 1787925 w 3223433"/>
              <a:gd name="connsiteY1" fmla="*/ 943898 h 5740860"/>
              <a:gd name="connsiteX2" fmla="*/ 3213601 w 3223433"/>
              <a:gd name="connsiteY2" fmla="*/ 1140542 h 5740860"/>
              <a:gd name="connsiteX3" fmla="*/ 3223433 w 3223433"/>
              <a:gd name="connsiteY3" fmla="*/ 5740860 h 5740860"/>
              <a:gd name="connsiteX4" fmla="*/ 0 w 3223433"/>
              <a:gd name="connsiteY4" fmla="*/ 5740860 h 5740860"/>
              <a:gd name="connsiteX5" fmla="*/ 0 w 3223433"/>
              <a:gd name="connsiteY5" fmla="*/ 0 h 5740860"/>
              <a:gd name="connsiteX0" fmla="*/ 0 w 3223433"/>
              <a:gd name="connsiteY0" fmla="*/ 0 h 5740860"/>
              <a:gd name="connsiteX1" fmla="*/ 1787925 w 3223433"/>
              <a:gd name="connsiteY1" fmla="*/ 943898 h 5740860"/>
              <a:gd name="connsiteX2" fmla="*/ 3213601 w 3223433"/>
              <a:gd name="connsiteY2" fmla="*/ 1140542 h 5740860"/>
              <a:gd name="connsiteX3" fmla="*/ 3223433 w 3223433"/>
              <a:gd name="connsiteY3" fmla="*/ 5740860 h 5740860"/>
              <a:gd name="connsiteX4" fmla="*/ 0 w 3223433"/>
              <a:gd name="connsiteY4" fmla="*/ 5740860 h 5740860"/>
              <a:gd name="connsiteX5" fmla="*/ 0 w 3223433"/>
              <a:gd name="connsiteY5" fmla="*/ 0 h 5740860"/>
              <a:gd name="connsiteX0" fmla="*/ 0 w 3224378"/>
              <a:gd name="connsiteY0" fmla="*/ 0 h 5740860"/>
              <a:gd name="connsiteX1" fmla="*/ 1787925 w 3224378"/>
              <a:gd name="connsiteY1" fmla="*/ 943898 h 5740860"/>
              <a:gd name="connsiteX2" fmla="*/ 3223433 w 3224378"/>
              <a:gd name="connsiteY2" fmla="*/ 521110 h 5740860"/>
              <a:gd name="connsiteX3" fmla="*/ 3223433 w 3224378"/>
              <a:gd name="connsiteY3" fmla="*/ 5740860 h 5740860"/>
              <a:gd name="connsiteX4" fmla="*/ 0 w 3224378"/>
              <a:gd name="connsiteY4" fmla="*/ 5740860 h 5740860"/>
              <a:gd name="connsiteX5" fmla="*/ 0 w 3224378"/>
              <a:gd name="connsiteY5" fmla="*/ 0 h 5740860"/>
              <a:gd name="connsiteX0" fmla="*/ 0 w 3224378"/>
              <a:gd name="connsiteY0" fmla="*/ 0 h 5740860"/>
              <a:gd name="connsiteX1" fmla="*/ 1787925 w 3224378"/>
              <a:gd name="connsiteY1" fmla="*/ 943898 h 5740860"/>
              <a:gd name="connsiteX2" fmla="*/ 3223433 w 3224378"/>
              <a:gd name="connsiteY2" fmla="*/ 521110 h 5740860"/>
              <a:gd name="connsiteX3" fmla="*/ 3223433 w 3224378"/>
              <a:gd name="connsiteY3" fmla="*/ 5740860 h 5740860"/>
              <a:gd name="connsiteX4" fmla="*/ 0 w 3224378"/>
              <a:gd name="connsiteY4" fmla="*/ 5740860 h 5740860"/>
              <a:gd name="connsiteX5" fmla="*/ 0 w 3224378"/>
              <a:gd name="connsiteY5" fmla="*/ 0 h 5740860"/>
              <a:gd name="connsiteX0" fmla="*/ 0 w 3224378"/>
              <a:gd name="connsiteY0" fmla="*/ 0 h 5740860"/>
              <a:gd name="connsiteX1" fmla="*/ 1787925 w 3224378"/>
              <a:gd name="connsiteY1" fmla="*/ 943898 h 5740860"/>
              <a:gd name="connsiteX2" fmla="*/ 3223433 w 3224378"/>
              <a:gd name="connsiteY2" fmla="*/ 521110 h 5740860"/>
              <a:gd name="connsiteX3" fmla="*/ 3223433 w 3224378"/>
              <a:gd name="connsiteY3" fmla="*/ 5740860 h 5740860"/>
              <a:gd name="connsiteX4" fmla="*/ 0 w 3224378"/>
              <a:gd name="connsiteY4" fmla="*/ 5740860 h 5740860"/>
              <a:gd name="connsiteX5" fmla="*/ 0 w 3224378"/>
              <a:gd name="connsiteY5" fmla="*/ 0 h 5740860"/>
              <a:gd name="connsiteX0" fmla="*/ 0 w 3223433"/>
              <a:gd name="connsiteY0" fmla="*/ 0 h 5740860"/>
              <a:gd name="connsiteX1" fmla="*/ 1787925 w 3223433"/>
              <a:gd name="connsiteY1" fmla="*/ 943898 h 5740860"/>
              <a:gd name="connsiteX2" fmla="*/ 3213600 w 3223433"/>
              <a:gd name="connsiteY2" fmla="*/ 314632 h 5740860"/>
              <a:gd name="connsiteX3" fmla="*/ 3223433 w 3223433"/>
              <a:gd name="connsiteY3" fmla="*/ 5740860 h 5740860"/>
              <a:gd name="connsiteX4" fmla="*/ 0 w 3223433"/>
              <a:gd name="connsiteY4" fmla="*/ 5740860 h 5740860"/>
              <a:gd name="connsiteX5" fmla="*/ 0 w 3223433"/>
              <a:gd name="connsiteY5" fmla="*/ 0 h 5740860"/>
              <a:gd name="connsiteX0" fmla="*/ 0 w 3224378"/>
              <a:gd name="connsiteY0" fmla="*/ 0 h 5740860"/>
              <a:gd name="connsiteX1" fmla="*/ 1787925 w 3224378"/>
              <a:gd name="connsiteY1" fmla="*/ 943898 h 5740860"/>
              <a:gd name="connsiteX2" fmla="*/ 3223433 w 3224378"/>
              <a:gd name="connsiteY2" fmla="*/ 186812 h 5740860"/>
              <a:gd name="connsiteX3" fmla="*/ 3223433 w 3224378"/>
              <a:gd name="connsiteY3" fmla="*/ 5740860 h 5740860"/>
              <a:gd name="connsiteX4" fmla="*/ 0 w 3224378"/>
              <a:gd name="connsiteY4" fmla="*/ 5740860 h 5740860"/>
              <a:gd name="connsiteX5" fmla="*/ 0 w 3224378"/>
              <a:gd name="connsiteY5" fmla="*/ 0 h 5740860"/>
              <a:gd name="connsiteX0" fmla="*/ 0 w 3224378"/>
              <a:gd name="connsiteY0" fmla="*/ 0 h 5740860"/>
              <a:gd name="connsiteX1" fmla="*/ 1443796 w 3224378"/>
              <a:gd name="connsiteY1" fmla="*/ 786582 h 5740860"/>
              <a:gd name="connsiteX2" fmla="*/ 3223433 w 3224378"/>
              <a:gd name="connsiteY2" fmla="*/ 186812 h 5740860"/>
              <a:gd name="connsiteX3" fmla="*/ 3223433 w 3224378"/>
              <a:gd name="connsiteY3" fmla="*/ 5740860 h 5740860"/>
              <a:gd name="connsiteX4" fmla="*/ 0 w 3224378"/>
              <a:gd name="connsiteY4" fmla="*/ 5740860 h 5740860"/>
              <a:gd name="connsiteX5" fmla="*/ 0 w 3224378"/>
              <a:gd name="connsiteY5" fmla="*/ 0 h 5740860"/>
              <a:gd name="connsiteX0" fmla="*/ 0 w 3224378"/>
              <a:gd name="connsiteY0" fmla="*/ 0 h 5740860"/>
              <a:gd name="connsiteX1" fmla="*/ 1443796 w 3224378"/>
              <a:gd name="connsiteY1" fmla="*/ 786582 h 5740860"/>
              <a:gd name="connsiteX2" fmla="*/ 3223433 w 3224378"/>
              <a:gd name="connsiteY2" fmla="*/ 186812 h 5740860"/>
              <a:gd name="connsiteX3" fmla="*/ 3223433 w 3224378"/>
              <a:gd name="connsiteY3" fmla="*/ 5740860 h 5740860"/>
              <a:gd name="connsiteX4" fmla="*/ 0 w 3224378"/>
              <a:gd name="connsiteY4" fmla="*/ 5740860 h 5740860"/>
              <a:gd name="connsiteX5" fmla="*/ 0 w 3224378"/>
              <a:gd name="connsiteY5" fmla="*/ 0 h 5740860"/>
              <a:gd name="connsiteX0" fmla="*/ 0 w 3224378"/>
              <a:gd name="connsiteY0" fmla="*/ 0 h 5740860"/>
              <a:gd name="connsiteX1" fmla="*/ 1443796 w 3224378"/>
              <a:gd name="connsiteY1" fmla="*/ 786582 h 5740860"/>
              <a:gd name="connsiteX2" fmla="*/ 3223433 w 3224378"/>
              <a:gd name="connsiteY2" fmla="*/ 186812 h 5740860"/>
              <a:gd name="connsiteX3" fmla="*/ 3223433 w 3224378"/>
              <a:gd name="connsiteY3" fmla="*/ 5740860 h 5740860"/>
              <a:gd name="connsiteX4" fmla="*/ 0 w 3224378"/>
              <a:gd name="connsiteY4" fmla="*/ 5740860 h 5740860"/>
              <a:gd name="connsiteX5" fmla="*/ 0 w 3224378"/>
              <a:gd name="connsiteY5" fmla="*/ 0 h 5740860"/>
              <a:gd name="connsiteX0" fmla="*/ 0 w 3224378"/>
              <a:gd name="connsiteY0" fmla="*/ 0 h 5740860"/>
              <a:gd name="connsiteX1" fmla="*/ 1443796 w 3224378"/>
              <a:gd name="connsiteY1" fmla="*/ 786582 h 5740860"/>
              <a:gd name="connsiteX2" fmla="*/ 3223433 w 3224378"/>
              <a:gd name="connsiteY2" fmla="*/ 186812 h 5740860"/>
              <a:gd name="connsiteX3" fmla="*/ 3223433 w 3224378"/>
              <a:gd name="connsiteY3" fmla="*/ 5740860 h 5740860"/>
              <a:gd name="connsiteX4" fmla="*/ 0 w 3224378"/>
              <a:gd name="connsiteY4" fmla="*/ 5740860 h 5740860"/>
              <a:gd name="connsiteX5" fmla="*/ 0 w 3224378"/>
              <a:gd name="connsiteY5" fmla="*/ 0 h 5740860"/>
              <a:gd name="connsiteX0" fmla="*/ 0 w 3224378"/>
              <a:gd name="connsiteY0" fmla="*/ 0 h 5740860"/>
              <a:gd name="connsiteX1" fmla="*/ 1443796 w 3224378"/>
              <a:gd name="connsiteY1" fmla="*/ 786582 h 5740860"/>
              <a:gd name="connsiteX2" fmla="*/ 3223433 w 3224378"/>
              <a:gd name="connsiteY2" fmla="*/ 186812 h 5740860"/>
              <a:gd name="connsiteX3" fmla="*/ 3223433 w 3224378"/>
              <a:gd name="connsiteY3" fmla="*/ 5740860 h 5740860"/>
              <a:gd name="connsiteX4" fmla="*/ 0 w 3224378"/>
              <a:gd name="connsiteY4" fmla="*/ 5740860 h 5740860"/>
              <a:gd name="connsiteX5" fmla="*/ 0 w 3224378"/>
              <a:gd name="connsiteY5" fmla="*/ 0 h 5740860"/>
              <a:gd name="connsiteX0" fmla="*/ 0 w 3234647"/>
              <a:gd name="connsiteY0" fmla="*/ 0 h 5740860"/>
              <a:gd name="connsiteX1" fmla="*/ 1443796 w 3234647"/>
              <a:gd name="connsiteY1" fmla="*/ 786582 h 5740860"/>
              <a:gd name="connsiteX2" fmla="*/ 3234234 w 3234647"/>
              <a:gd name="connsiteY2" fmla="*/ 88489 h 5740860"/>
              <a:gd name="connsiteX3" fmla="*/ 3223433 w 3234647"/>
              <a:gd name="connsiteY3" fmla="*/ 5740860 h 5740860"/>
              <a:gd name="connsiteX4" fmla="*/ 0 w 3234647"/>
              <a:gd name="connsiteY4" fmla="*/ 5740860 h 5740860"/>
              <a:gd name="connsiteX5" fmla="*/ 0 w 3234647"/>
              <a:gd name="connsiteY5" fmla="*/ 0 h 5740860"/>
              <a:gd name="connsiteX0" fmla="*/ 0 w 3245301"/>
              <a:gd name="connsiteY0" fmla="*/ 58995 h 5799855"/>
              <a:gd name="connsiteX1" fmla="*/ 1443796 w 3245301"/>
              <a:gd name="connsiteY1" fmla="*/ 845577 h 5799855"/>
              <a:gd name="connsiteX2" fmla="*/ 3245036 w 3245301"/>
              <a:gd name="connsiteY2" fmla="*/ 0 h 5799855"/>
              <a:gd name="connsiteX3" fmla="*/ 3223433 w 3245301"/>
              <a:gd name="connsiteY3" fmla="*/ 5799855 h 5799855"/>
              <a:gd name="connsiteX4" fmla="*/ 0 w 3245301"/>
              <a:gd name="connsiteY4" fmla="*/ 5799855 h 5799855"/>
              <a:gd name="connsiteX5" fmla="*/ 0 w 3245301"/>
              <a:gd name="connsiteY5" fmla="*/ 58995 h 579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5301" h="5799855">
                <a:moveTo>
                  <a:pt x="0" y="58995"/>
                </a:moveTo>
                <a:cubicBezTo>
                  <a:pt x="874555" y="370350"/>
                  <a:pt x="352932" y="701370"/>
                  <a:pt x="1443796" y="845577"/>
                </a:cubicBezTo>
                <a:cubicBezTo>
                  <a:pt x="2292647" y="783305"/>
                  <a:pt x="2484675" y="13109"/>
                  <a:pt x="3245036" y="0"/>
                </a:cubicBezTo>
                <a:cubicBezTo>
                  <a:pt x="3248313" y="1533439"/>
                  <a:pt x="3220156" y="4266416"/>
                  <a:pt x="3223433" y="5799855"/>
                </a:cubicBezTo>
                <a:lnTo>
                  <a:pt x="0" y="5799855"/>
                </a:lnTo>
                <a:lnTo>
                  <a:pt x="0" y="58995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3973C8-8A12-9249-8C23-E78170AE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018" y="212387"/>
            <a:ext cx="11300981" cy="703279"/>
          </a:xfrm>
          <a:prstGeom prst="rect">
            <a:avLst/>
          </a:prstGeom>
          <a:solidFill>
            <a:schemeClr val="bg1"/>
          </a:solidFill>
        </p:spPr>
        <p:txBody>
          <a:bodyPr lIns="0" rIns="0">
            <a:normAutofit/>
          </a:bodyPr>
          <a:lstStyle/>
          <a:p>
            <a:r>
              <a:rPr lang="en-US" sz="3600" b="1" i="0" kern="1200" spc="-15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Agenda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8D42A2-76DC-4BAF-ACB2-4431C4C23BDC}"/>
              </a:ext>
            </a:extLst>
          </p:cNvPr>
          <p:cNvGrpSpPr/>
          <p:nvPr/>
        </p:nvGrpSpPr>
        <p:grpSpPr>
          <a:xfrm>
            <a:off x="3435598" y="382622"/>
            <a:ext cx="2037050" cy="2037046"/>
            <a:chOff x="5571662" y="2904662"/>
            <a:chExt cx="1048675" cy="104867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448D19B-4B09-4851-9EBC-0073F35FEF94}"/>
                </a:ext>
              </a:extLst>
            </p:cNvPr>
            <p:cNvSpPr/>
            <p:nvPr/>
          </p:nvSpPr>
          <p:spPr>
            <a:xfrm>
              <a:off x="5571662" y="2904662"/>
              <a:ext cx="1048675" cy="1048675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 descr="Judge">
              <a:extLst>
                <a:ext uri="{FF2B5EF4-FFF2-40B4-BE49-F238E27FC236}">
                  <a16:creationId xmlns:a16="http://schemas.microsoft.com/office/drawing/2014/main" id="{4915D707-9DA9-4C9E-9F6C-6846A6EE90CA}"/>
                </a:ext>
              </a:extLst>
            </p:cNvPr>
            <p:cNvSpPr/>
            <p:nvPr/>
          </p:nvSpPr>
          <p:spPr>
            <a:xfrm>
              <a:off x="5795151" y="3128150"/>
              <a:ext cx="601699" cy="601699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0F7767-90F5-4D49-B9D1-9FA8C770FEA5}"/>
              </a:ext>
            </a:extLst>
          </p:cNvPr>
          <p:cNvGrpSpPr/>
          <p:nvPr/>
        </p:nvGrpSpPr>
        <p:grpSpPr>
          <a:xfrm>
            <a:off x="6538939" y="4726150"/>
            <a:ext cx="2024958" cy="2024958"/>
            <a:chOff x="5571663" y="2904662"/>
            <a:chExt cx="1048675" cy="104867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F4103AF-D7F5-475B-AA48-739474AD1529}"/>
                </a:ext>
              </a:extLst>
            </p:cNvPr>
            <p:cNvSpPr/>
            <p:nvPr/>
          </p:nvSpPr>
          <p:spPr>
            <a:xfrm>
              <a:off x="5571663" y="2904662"/>
              <a:ext cx="1048675" cy="1048675"/>
            </a:xfrm>
            <a:prstGeom prst="ellipse">
              <a:avLst/>
            </a:prstGeom>
            <a:solidFill>
              <a:schemeClr val="accent6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1" name="Rectangle 10" descr="Scales of Justice">
              <a:extLst>
                <a:ext uri="{FF2B5EF4-FFF2-40B4-BE49-F238E27FC236}">
                  <a16:creationId xmlns:a16="http://schemas.microsoft.com/office/drawing/2014/main" id="{128724B8-E481-4F02-AD68-03E34F24A9B9}"/>
                </a:ext>
              </a:extLst>
            </p:cNvPr>
            <p:cNvSpPr/>
            <p:nvPr/>
          </p:nvSpPr>
          <p:spPr>
            <a:xfrm>
              <a:off x="5795152" y="3128150"/>
              <a:ext cx="601699" cy="601699"/>
            </a:xfrm>
            <a:prstGeom prst="rect">
              <a:avLst/>
            </a:prstGeom>
            <a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lum bright="100000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6C9AE77-3862-4E59-912D-311C97F37877}"/>
              </a:ext>
            </a:extLst>
          </p:cNvPr>
          <p:cNvGrpSpPr/>
          <p:nvPr/>
        </p:nvGrpSpPr>
        <p:grpSpPr>
          <a:xfrm>
            <a:off x="9620118" y="179333"/>
            <a:ext cx="1939992" cy="1939992"/>
            <a:chOff x="5571663" y="2904662"/>
            <a:chExt cx="1048675" cy="104867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FBCFD6-8FB2-46D0-8D98-8DBAC88B32E1}"/>
                </a:ext>
              </a:extLst>
            </p:cNvPr>
            <p:cNvSpPr/>
            <p:nvPr/>
          </p:nvSpPr>
          <p:spPr>
            <a:xfrm>
              <a:off x="5571663" y="2904662"/>
              <a:ext cx="1048675" cy="1048675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 descr="Train">
              <a:extLst>
                <a:ext uri="{FF2B5EF4-FFF2-40B4-BE49-F238E27FC236}">
                  <a16:creationId xmlns:a16="http://schemas.microsoft.com/office/drawing/2014/main" id="{918A520A-DD99-4480-BC49-D13EDD4D4E55}"/>
                </a:ext>
              </a:extLst>
            </p:cNvPr>
            <p:cNvSpPr/>
            <p:nvPr/>
          </p:nvSpPr>
          <p:spPr>
            <a:xfrm>
              <a:off x="5795152" y="3128150"/>
              <a:ext cx="601699" cy="601699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6CF89FC-3AFD-45E0-946C-896414BF0E4F}"/>
              </a:ext>
            </a:extLst>
          </p:cNvPr>
          <p:cNvSpPr txBox="1"/>
          <p:nvPr/>
        </p:nvSpPr>
        <p:spPr>
          <a:xfrm>
            <a:off x="-1" y="991371"/>
            <a:ext cx="2954144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The business imperative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outside counsel guidelines require privacy and cybersecurity safeguards. Data protection as a means to get and maintain clients.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57155E-E141-493D-B84C-B206F462908C}"/>
              </a:ext>
            </a:extLst>
          </p:cNvPr>
          <p:cNvSpPr txBox="1"/>
          <p:nvPr/>
        </p:nvSpPr>
        <p:spPr>
          <a:xfrm>
            <a:off x="2948351" y="2505534"/>
            <a:ext cx="3011545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800" b="1" u="sng" dirty="0">
                <a:solidFill>
                  <a:schemeClr val="bg1"/>
                </a:solidFill>
                <a:latin typeface="Calibri" panose="020F0502020204030204"/>
              </a:rPr>
              <a:t>The compliance imperative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/>
              </a:rPr>
              <a:t>:</a:t>
            </a:r>
            <a:r>
              <a:rPr lang="en-US" sz="2800" dirty="0">
                <a:solidFill>
                  <a:schemeClr val="bg1"/>
                </a:solidFill>
                <a:latin typeface="Calibri" panose="020F0502020204030204"/>
              </a:rPr>
              <a:t> law firms are subject to the privacy and cybersecurity laws of a growing number of states.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7222E5-9BD0-409A-BCA9-B2B8CDB4362E}"/>
              </a:ext>
            </a:extLst>
          </p:cNvPr>
          <p:cNvSpPr txBox="1"/>
          <p:nvPr/>
        </p:nvSpPr>
        <p:spPr>
          <a:xfrm>
            <a:off x="6045544" y="1008510"/>
            <a:ext cx="2954143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800" b="1" u="sng" dirty="0">
                <a:solidFill>
                  <a:prstClr val="black"/>
                </a:solidFill>
                <a:latin typeface="Calibri" panose="020F0502020204030204"/>
              </a:rPr>
              <a:t>The ethics imperative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cybersecurity and privacy awareness as a way to maintain client confidentiality of client information.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0390A6-F0EE-4B00-B980-86BF02421CC5}"/>
              </a:ext>
            </a:extLst>
          </p:cNvPr>
          <p:cNvSpPr txBox="1"/>
          <p:nvPr/>
        </p:nvSpPr>
        <p:spPr>
          <a:xfrm>
            <a:off x="9113207" y="2187187"/>
            <a:ext cx="2955222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800" b="1" u="sng" dirty="0">
                <a:solidFill>
                  <a:schemeClr val="bg1"/>
                </a:solidFill>
                <a:latin typeface="Calibri" panose="020F0502020204030204"/>
              </a:rPr>
              <a:t>The practicality and implementation imperative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Calibri" panose="020F0502020204030204"/>
              </a:rPr>
              <a:t>where to start, how to implement controls, how to train the work force, and how to stay aware of current and new threats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F18089E-3AAE-48EF-A855-93D43552ACD6}"/>
              </a:ext>
            </a:extLst>
          </p:cNvPr>
          <p:cNvSpPr/>
          <p:nvPr/>
        </p:nvSpPr>
        <p:spPr>
          <a:xfrm>
            <a:off x="560462" y="4894523"/>
            <a:ext cx="1906434" cy="1906434"/>
          </a:xfrm>
          <a:prstGeom prst="ellipse">
            <a:avLst/>
          </a:prstGeom>
          <a:solidFill>
            <a:schemeClr val="accent6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Rectangle 4" descr="Lock">
            <a:extLst>
              <a:ext uri="{FF2B5EF4-FFF2-40B4-BE49-F238E27FC236}">
                <a16:creationId xmlns:a16="http://schemas.microsoft.com/office/drawing/2014/main" id="{EEA95A91-CC53-4A4D-A035-0D2F65FA68F6}"/>
              </a:ext>
            </a:extLst>
          </p:cNvPr>
          <p:cNvSpPr/>
          <p:nvPr/>
        </p:nvSpPr>
        <p:spPr>
          <a:xfrm>
            <a:off x="913423" y="5247484"/>
            <a:ext cx="1200512" cy="1200512"/>
          </a:xfrm>
          <a:prstGeom prst="rect">
            <a:avLst/>
          </a:prstGeom>
          <a:blipFill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06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016792E-0171-564E-B13A-CEEB32E51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114" y="446463"/>
            <a:ext cx="4562856" cy="54255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New York SHIELD Act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2C873B9-FDF0-A241-9B91-C3C6B0224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5153" y="1507066"/>
            <a:ext cx="9576619" cy="5334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indent="-457200" defTabSz="914400">
              <a:lnSpc>
                <a:spcPct val="75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u="sng" dirty="0"/>
              <a:t>Cybersecurity Program and Security Requirements </a:t>
            </a:r>
            <a:r>
              <a:rPr lang="en-US" sz="2800" i="1" u="sng" dirty="0"/>
              <a:t>(effective March 21, 2020)</a:t>
            </a:r>
          </a:p>
          <a:p>
            <a:pPr marL="457200" lvl="0" indent="-457200" defTabSz="914400">
              <a:lnSpc>
                <a:spcPct val="75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u="sng" dirty="0"/>
              <a:t>Who</a:t>
            </a:r>
            <a:r>
              <a:rPr lang="en-US" sz="2800" dirty="0"/>
              <a:t> is Covered? All who “own or license private information of a resident of New York,” except “small businesses:”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defTabSz="914400">
              <a:lnSpc>
                <a:spcPct val="6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 $3,000,000 in gross annual revenue;</a:t>
            </a:r>
          </a:p>
          <a:p>
            <a:pPr marL="914400" lvl="1" indent="-457200" defTabSz="914400">
              <a:lnSpc>
                <a:spcPct val="6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than 50 employees; or</a:t>
            </a:r>
          </a:p>
          <a:p>
            <a:pPr marL="914400" lvl="1" indent="-457200" defTabSz="914400">
              <a:lnSpc>
                <a:spcPct val="6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 $5,000,000 in total year-end assets.</a:t>
            </a:r>
          </a:p>
          <a:p>
            <a:pPr marL="914400" lvl="1" indent="-457200" defTabSz="914400">
              <a:lnSpc>
                <a:spcPct val="6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defTabSz="914400">
              <a:lnSpc>
                <a:spcPct val="7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/>
              <a:t>“Safe Harbor”</a:t>
            </a:r>
            <a:r>
              <a:rPr lang="en-US" sz="2800" i="1" dirty="0"/>
              <a:t>(for Cybersecurity Program requirements only)</a:t>
            </a:r>
            <a:r>
              <a:rPr lang="en-US" sz="2800" dirty="0"/>
              <a:t>: If subject to and in compliance with:</a:t>
            </a:r>
          </a:p>
          <a:p>
            <a:pPr marL="914400" lvl="1" indent="-457200" defTabSz="914400">
              <a:lnSpc>
                <a:spcPct val="7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HIPAA</a:t>
            </a:r>
          </a:p>
          <a:p>
            <a:pPr marL="914400" lvl="1" indent="-457200" defTabSz="914400">
              <a:lnSpc>
                <a:spcPct val="7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York Department of Financial Services Cybersecurity Regulations, 23 NYCRR Part 500</a:t>
            </a:r>
          </a:p>
          <a:p>
            <a:pPr marL="914400" lvl="1" indent="-457200" defTabSz="914400">
              <a:lnSpc>
                <a:spcPct val="7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security regulations of, </a:t>
            </a:r>
            <a:r>
              <a:rPr lang="en-US" sz="28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statutes </a:t>
            </a:r>
            <a:r>
              <a:rPr lang="en-US" sz="2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administered, by any federal or New York State agency, department or commission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B7A01E-7F83-4C99-9D9E-FE36FCE60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08" r="11495" b="-2"/>
          <a:stretch/>
        </p:blipFill>
        <p:spPr>
          <a:xfrm>
            <a:off x="9186967" y="1"/>
            <a:ext cx="6751137" cy="6857999"/>
          </a:xfrm>
          <a:custGeom>
            <a:avLst/>
            <a:gdLst>
              <a:gd name="connsiteX0" fmla="*/ 0 w 6751137"/>
              <a:gd name="connsiteY0" fmla="*/ 0 h 6857999"/>
              <a:gd name="connsiteX1" fmla="*/ 6751137 w 6751137"/>
              <a:gd name="connsiteY1" fmla="*/ 0 h 6857999"/>
              <a:gd name="connsiteX2" fmla="*/ 6751137 w 6751137"/>
              <a:gd name="connsiteY2" fmla="*/ 6857999 h 6857999"/>
              <a:gd name="connsiteX3" fmla="*/ 0 w 6751137"/>
              <a:gd name="connsiteY3" fmla="*/ 6857999 h 6857999"/>
              <a:gd name="connsiteX4" fmla="*/ 0 w 6751137"/>
              <a:gd name="connsiteY4" fmla="*/ 6844680 h 6857999"/>
              <a:gd name="connsiteX5" fmla="*/ 141429 w 6751137"/>
              <a:gd name="connsiteY5" fmla="*/ 6697120 h 6857999"/>
              <a:gd name="connsiteX6" fmla="*/ 1410790 w 6751137"/>
              <a:gd name="connsiteY6" fmla="*/ 3429000 h 6857999"/>
              <a:gd name="connsiteX7" fmla="*/ 141429 w 6751137"/>
              <a:gd name="connsiteY7" fmla="*/ 160880 h 6857999"/>
              <a:gd name="connsiteX8" fmla="*/ 0 w 6751137"/>
              <a:gd name="connsiteY8" fmla="*/ 133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1137" h="6857999">
                <a:moveTo>
                  <a:pt x="0" y="0"/>
                </a:moveTo>
                <a:lnTo>
                  <a:pt x="6751137" y="0"/>
                </a:lnTo>
                <a:lnTo>
                  <a:pt x="6751137" y="6857999"/>
                </a:lnTo>
                <a:lnTo>
                  <a:pt x="0" y="6857999"/>
                </a:lnTo>
                <a:lnTo>
                  <a:pt x="0" y="6844680"/>
                </a:lnTo>
                <a:lnTo>
                  <a:pt x="141429" y="6697120"/>
                </a:lnTo>
                <a:cubicBezTo>
                  <a:pt x="930105" y="5833950"/>
                  <a:pt x="1410790" y="4687315"/>
                  <a:pt x="1410790" y="3429000"/>
                </a:cubicBezTo>
                <a:cubicBezTo>
                  <a:pt x="1410790" y="2170685"/>
                  <a:pt x="930105" y="1024050"/>
                  <a:pt x="141429" y="160880"/>
                </a:cubicBezTo>
                <a:lnTo>
                  <a:pt x="0" y="1332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4035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016792E-0171-564E-B13A-CEEB32E51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120" y="569976"/>
            <a:ext cx="4562856" cy="4725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New York SHIELD Act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2C873B9-FDF0-A241-9B91-C3C6B0224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799" y="1569203"/>
            <a:ext cx="8378617" cy="518268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u="sng" dirty="0"/>
              <a:t>What</a:t>
            </a:r>
            <a:r>
              <a:rPr lang="en-US" sz="2800" b="1" dirty="0"/>
              <a:t> </a:t>
            </a:r>
            <a:r>
              <a:rPr lang="en-US" sz="2800" dirty="0"/>
              <a:t>is covered: “Private Information”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Social Security Number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Driver’s License Number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Account, credit or debit card number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if the number could be used to access an account without an additional security code, password, access code or additional identifying information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Biometric information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(fingerprint, facial image, iris scan, etc.)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used to authenticate identity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 user name or email address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“in combination with a password or security question and answer that would permit access to an online account.”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3" name="Picture 2" descr="A picture containing car, computer, indoor, electronics&#10;&#10;Description automatically generated">
            <a:extLst>
              <a:ext uri="{FF2B5EF4-FFF2-40B4-BE49-F238E27FC236}">
                <a16:creationId xmlns:a16="http://schemas.microsoft.com/office/drawing/2014/main" id="{ACCFB09F-4B01-40B6-AE62-17EAC4F2F3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893" r="12792"/>
          <a:stretch/>
        </p:blipFill>
        <p:spPr>
          <a:xfrm>
            <a:off x="8153171" y="1"/>
            <a:ext cx="6751137" cy="6857999"/>
          </a:xfrm>
          <a:custGeom>
            <a:avLst/>
            <a:gdLst>
              <a:gd name="connsiteX0" fmla="*/ 0 w 6751137"/>
              <a:gd name="connsiteY0" fmla="*/ 0 h 6857999"/>
              <a:gd name="connsiteX1" fmla="*/ 6751137 w 6751137"/>
              <a:gd name="connsiteY1" fmla="*/ 0 h 6857999"/>
              <a:gd name="connsiteX2" fmla="*/ 6751137 w 6751137"/>
              <a:gd name="connsiteY2" fmla="*/ 6857999 h 6857999"/>
              <a:gd name="connsiteX3" fmla="*/ 0 w 6751137"/>
              <a:gd name="connsiteY3" fmla="*/ 6857999 h 6857999"/>
              <a:gd name="connsiteX4" fmla="*/ 0 w 6751137"/>
              <a:gd name="connsiteY4" fmla="*/ 6844680 h 6857999"/>
              <a:gd name="connsiteX5" fmla="*/ 141429 w 6751137"/>
              <a:gd name="connsiteY5" fmla="*/ 6697120 h 6857999"/>
              <a:gd name="connsiteX6" fmla="*/ 1410790 w 6751137"/>
              <a:gd name="connsiteY6" fmla="*/ 3429000 h 6857999"/>
              <a:gd name="connsiteX7" fmla="*/ 141429 w 6751137"/>
              <a:gd name="connsiteY7" fmla="*/ 160880 h 6857999"/>
              <a:gd name="connsiteX8" fmla="*/ 0 w 6751137"/>
              <a:gd name="connsiteY8" fmla="*/ 133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1137" h="6857999">
                <a:moveTo>
                  <a:pt x="0" y="0"/>
                </a:moveTo>
                <a:lnTo>
                  <a:pt x="6751137" y="0"/>
                </a:lnTo>
                <a:lnTo>
                  <a:pt x="6751137" y="6857999"/>
                </a:lnTo>
                <a:lnTo>
                  <a:pt x="0" y="6857999"/>
                </a:lnTo>
                <a:lnTo>
                  <a:pt x="0" y="6844680"/>
                </a:lnTo>
                <a:lnTo>
                  <a:pt x="141429" y="6697120"/>
                </a:lnTo>
                <a:cubicBezTo>
                  <a:pt x="930105" y="5833950"/>
                  <a:pt x="1410790" y="4687315"/>
                  <a:pt x="1410790" y="3429000"/>
                </a:cubicBezTo>
                <a:cubicBezTo>
                  <a:pt x="1410790" y="2170685"/>
                  <a:pt x="930105" y="1024050"/>
                  <a:pt x="141429" y="160880"/>
                </a:cubicBezTo>
                <a:lnTo>
                  <a:pt x="0" y="1332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03414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016792E-0171-564E-B13A-CEEB32E51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709" y="535047"/>
            <a:ext cx="4562856" cy="536669"/>
          </a:xfrm>
          <a:prstGeom prst="rect">
            <a:avLst/>
          </a:prstGeom>
        </p:spPr>
        <p:txBody>
          <a:bodyPr vert="horz" lIns="91440" tIns="0" rIns="91440" bIns="0" rtlCol="0" anchor="b" anchorCtr="0">
            <a:normAutofit/>
          </a:bodyPr>
          <a:lstStyle/>
          <a:p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New York SHIELD Act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2C873B9-FDF0-A241-9B91-C3C6B0224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9794" y="1572895"/>
            <a:ext cx="6089268" cy="512306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800" b="1" u="sng" dirty="0"/>
              <a:t>How</a:t>
            </a:r>
            <a:r>
              <a:rPr lang="en-US" sz="2800" dirty="0"/>
              <a:t> is the information to be protected: the Cybersecurity Program</a:t>
            </a:r>
          </a:p>
          <a:p>
            <a:pPr marL="9144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 employee responsible for coordination of the security program</a:t>
            </a:r>
          </a:p>
          <a:p>
            <a:pPr marL="9144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Risk assessments (internal and external)</a:t>
            </a:r>
          </a:p>
          <a:p>
            <a:pPr marL="9144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Service provider due diligence for ability to meet these safeguards</a:t>
            </a:r>
          </a:p>
          <a:p>
            <a:pPr marL="9144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Change management</a:t>
            </a:r>
          </a:p>
          <a:p>
            <a:pPr marL="9144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Regular testing of key controls</a:t>
            </a:r>
          </a:p>
          <a:p>
            <a:pPr marL="9144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Incident response plan</a:t>
            </a:r>
          </a:p>
        </p:txBody>
      </p:sp>
      <p:pic>
        <p:nvPicPr>
          <p:cNvPr id="3" name="Picture 2" descr="A picture containing dark, fireworks, star&#10;&#10;Description automatically generated">
            <a:extLst>
              <a:ext uri="{FF2B5EF4-FFF2-40B4-BE49-F238E27FC236}">
                <a16:creationId xmlns:a16="http://schemas.microsoft.com/office/drawing/2014/main" id="{163E3344-9D7F-4CDF-A03D-C9AD2F16BA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25" t="7905" r="-4610" b="7905"/>
          <a:stretch/>
        </p:blipFill>
        <p:spPr>
          <a:xfrm>
            <a:off x="5294250" y="0"/>
            <a:ext cx="7654835" cy="6858000"/>
          </a:xfrm>
          <a:custGeom>
            <a:avLst/>
            <a:gdLst>
              <a:gd name="connsiteX0" fmla="*/ 0 w 6751137"/>
              <a:gd name="connsiteY0" fmla="*/ 0 h 6857999"/>
              <a:gd name="connsiteX1" fmla="*/ 6751137 w 6751137"/>
              <a:gd name="connsiteY1" fmla="*/ 0 h 6857999"/>
              <a:gd name="connsiteX2" fmla="*/ 6751137 w 6751137"/>
              <a:gd name="connsiteY2" fmla="*/ 6857999 h 6857999"/>
              <a:gd name="connsiteX3" fmla="*/ 0 w 6751137"/>
              <a:gd name="connsiteY3" fmla="*/ 6857999 h 6857999"/>
              <a:gd name="connsiteX4" fmla="*/ 0 w 6751137"/>
              <a:gd name="connsiteY4" fmla="*/ 6844680 h 6857999"/>
              <a:gd name="connsiteX5" fmla="*/ 141429 w 6751137"/>
              <a:gd name="connsiteY5" fmla="*/ 6697120 h 6857999"/>
              <a:gd name="connsiteX6" fmla="*/ 1410790 w 6751137"/>
              <a:gd name="connsiteY6" fmla="*/ 3429000 h 6857999"/>
              <a:gd name="connsiteX7" fmla="*/ 141429 w 6751137"/>
              <a:gd name="connsiteY7" fmla="*/ 160880 h 6857999"/>
              <a:gd name="connsiteX8" fmla="*/ 0 w 6751137"/>
              <a:gd name="connsiteY8" fmla="*/ 133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1137" h="6857999">
                <a:moveTo>
                  <a:pt x="0" y="0"/>
                </a:moveTo>
                <a:lnTo>
                  <a:pt x="6751137" y="0"/>
                </a:lnTo>
                <a:lnTo>
                  <a:pt x="6751137" y="6857999"/>
                </a:lnTo>
                <a:lnTo>
                  <a:pt x="0" y="6857999"/>
                </a:lnTo>
                <a:lnTo>
                  <a:pt x="0" y="6844680"/>
                </a:lnTo>
                <a:lnTo>
                  <a:pt x="141429" y="6697120"/>
                </a:lnTo>
                <a:cubicBezTo>
                  <a:pt x="930105" y="5833950"/>
                  <a:pt x="1410790" y="4687315"/>
                  <a:pt x="1410790" y="3429000"/>
                </a:cubicBezTo>
                <a:cubicBezTo>
                  <a:pt x="1410790" y="2170685"/>
                  <a:pt x="930105" y="1024050"/>
                  <a:pt x="141429" y="160880"/>
                </a:cubicBezTo>
                <a:lnTo>
                  <a:pt x="0" y="13320"/>
                </a:lnTo>
                <a:close/>
              </a:path>
            </a:pathLst>
          </a:custGeom>
          <a:noFill/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4BE5EE89-5A6D-401D-9862-97979096CD0B}"/>
              </a:ext>
            </a:extLst>
          </p:cNvPr>
          <p:cNvSpPr txBox="1">
            <a:spLocks/>
          </p:cNvSpPr>
          <p:nvPr/>
        </p:nvSpPr>
        <p:spPr>
          <a:xfrm>
            <a:off x="6634297" y="4382297"/>
            <a:ext cx="4365061" cy="1998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Aleo Regular"/>
                <a:ea typeface="+mn-ea"/>
                <a:cs typeface="Aleo Regular"/>
              </a:defRPr>
            </a:lvl2pPr>
            <a:lvl3pPr marL="91440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leo Regular"/>
                <a:ea typeface="+mn-ea"/>
                <a:cs typeface="Aleo Regular"/>
              </a:defRPr>
            </a:lvl3pPr>
            <a:lvl4pPr marL="137160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Aleo Regular"/>
                <a:ea typeface="+mn-ea"/>
                <a:cs typeface="Aleo Regular"/>
              </a:defRPr>
            </a:lvl4pPr>
            <a:lvl5pPr marL="182880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Aleo Regular"/>
                <a:ea typeface="+mn-ea"/>
                <a:cs typeface="Aleo Regular"/>
              </a:defRPr>
            </a:lvl5pPr>
            <a:lvl6pPr marL="228600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Malware defenses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controls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deletion schedule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force training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4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82FE9D-83F0-43D0-A122-AA591438C5A2}"/>
              </a:ext>
            </a:extLst>
          </p:cNvPr>
          <p:cNvSpPr/>
          <p:nvPr/>
        </p:nvSpPr>
        <p:spPr>
          <a:xfrm>
            <a:off x="5840360" y="2182765"/>
            <a:ext cx="6355422" cy="4665681"/>
          </a:xfrm>
          <a:custGeom>
            <a:avLst/>
            <a:gdLst>
              <a:gd name="connsiteX0" fmla="*/ 0 w 3618270"/>
              <a:gd name="connsiteY0" fmla="*/ 0 h 3259395"/>
              <a:gd name="connsiteX1" fmla="*/ 3618270 w 3618270"/>
              <a:gd name="connsiteY1" fmla="*/ 0 h 3259395"/>
              <a:gd name="connsiteX2" fmla="*/ 3618270 w 3618270"/>
              <a:gd name="connsiteY2" fmla="*/ 3259395 h 3259395"/>
              <a:gd name="connsiteX3" fmla="*/ 0 w 3618270"/>
              <a:gd name="connsiteY3" fmla="*/ 3259395 h 3259395"/>
              <a:gd name="connsiteX4" fmla="*/ 0 w 3618270"/>
              <a:gd name="connsiteY4" fmla="*/ 0 h 3259395"/>
              <a:gd name="connsiteX0" fmla="*/ 2281084 w 3618270"/>
              <a:gd name="connsiteY0" fmla="*/ 2143433 h 3259395"/>
              <a:gd name="connsiteX1" fmla="*/ 3618270 w 3618270"/>
              <a:gd name="connsiteY1" fmla="*/ 0 h 3259395"/>
              <a:gd name="connsiteX2" fmla="*/ 3618270 w 3618270"/>
              <a:gd name="connsiteY2" fmla="*/ 3259395 h 3259395"/>
              <a:gd name="connsiteX3" fmla="*/ 0 w 3618270"/>
              <a:gd name="connsiteY3" fmla="*/ 3259395 h 3259395"/>
              <a:gd name="connsiteX4" fmla="*/ 2281084 w 3618270"/>
              <a:gd name="connsiteY4" fmla="*/ 2143433 h 3259395"/>
              <a:gd name="connsiteX0" fmla="*/ 2281084 w 3618270"/>
              <a:gd name="connsiteY0" fmla="*/ 2143433 h 3259395"/>
              <a:gd name="connsiteX1" fmla="*/ 3618270 w 3618270"/>
              <a:gd name="connsiteY1" fmla="*/ 0 h 3259395"/>
              <a:gd name="connsiteX2" fmla="*/ 3618270 w 3618270"/>
              <a:gd name="connsiteY2" fmla="*/ 3259395 h 3259395"/>
              <a:gd name="connsiteX3" fmla="*/ 0 w 3618270"/>
              <a:gd name="connsiteY3" fmla="*/ 3259395 h 3259395"/>
              <a:gd name="connsiteX4" fmla="*/ 2281084 w 3618270"/>
              <a:gd name="connsiteY4" fmla="*/ 2143433 h 3259395"/>
              <a:gd name="connsiteX0" fmla="*/ 2172930 w 3618270"/>
              <a:gd name="connsiteY0" fmla="*/ 1671485 h 3259395"/>
              <a:gd name="connsiteX1" fmla="*/ 3618270 w 3618270"/>
              <a:gd name="connsiteY1" fmla="*/ 0 h 3259395"/>
              <a:gd name="connsiteX2" fmla="*/ 3618270 w 3618270"/>
              <a:gd name="connsiteY2" fmla="*/ 3259395 h 3259395"/>
              <a:gd name="connsiteX3" fmla="*/ 0 w 3618270"/>
              <a:gd name="connsiteY3" fmla="*/ 3259395 h 3259395"/>
              <a:gd name="connsiteX4" fmla="*/ 2172930 w 3618270"/>
              <a:gd name="connsiteY4" fmla="*/ 1671485 h 3259395"/>
              <a:gd name="connsiteX0" fmla="*/ 0 w 3618270"/>
              <a:gd name="connsiteY0" fmla="*/ 3259395 h 3259395"/>
              <a:gd name="connsiteX1" fmla="*/ 3618270 w 3618270"/>
              <a:gd name="connsiteY1" fmla="*/ 0 h 3259395"/>
              <a:gd name="connsiteX2" fmla="*/ 3618270 w 3618270"/>
              <a:gd name="connsiteY2" fmla="*/ 3259395 h 3259395"/>
              <a:gd name="connsiteX3" fmla="*/ 0 w 3618270"/>
              <a:gd name="connsiteY3" fmla="*/ 3259395 h 3259395"/>
              <a:gd name="connsiteX0" fmla="*/ 0 w 3618270"/>
              <a:gd name="connsiteY0" fmla="*/ 3259395 h 3259395"/>
              <a:gd name="connsiteX1" fmla="*/ 1976284 w 3618270"/>
              <a:gd name="connsiteY1" fmla="*/ 1504336 h 3259395"/>
              <a:gd name="connsiteX2" fmla="*/ 3618270 w 3618270"/>
              <a:gd name="connsiteY2" fmla="*/ 0 h 3259395"/>
              <a:gd name="connsiteX3" fmla="*/ 3618270 w 3618270"/>
              <a:gd name="connsiteY3" fmla="*/ 3259395 h 3259395"/>
              <a:gd name="connsiteX4" fmla="*/ 0 w 3618270"/>
              <a:gd name="connsiteY4" fmla="*/ 3259395 h 3259395"/>
              <a:gd name="connsiteX0" fmla="*/ 0 w 3618270"/>
              <a:gd name="connsiteY0" fmla="*/ 3259395 h 3259395"/>
              <a:gd name="connsiteX1" fmla="*/ 2448232 w 3618270"/>
              <a:gd name="connsiteY1" fmla="*/ 1897627 h 3259395"/>
              <a:gd name="connsiteX2" fmla="*/ 3618270 w 3618270"/>
              <a:gd name="connsiteY2" fmla="*/ 0 h 3259395"/>
              <a:gd name="connsiteX3" fmla="*/ 3618270 w 3618270"/>
              <a:gd name="connsiteY3" fmla="*/ 3259395 h 3259395"/>
              <a:gd name="connsiteX4" fmla="*/ 0 w 3618270"/>
              <a:gd name="connsiteY4" fmla="*/ 3259395 h 3259395"/>
              <a:gd name="connsiteX0" fmla="*/ 0 w 3618270"/>
              <a:gd name="connsiteY0" fmla="*/ 3259395 h 3259395"/>
              <a:gd name="connsiteX1" fmla="*/ 2448232 w 3618270"/>
              <a:gd name="connsiteY1" fmla="*/ 1897627 h 3259395"/>
              <a:gd name="connsiteX2" fmla="*/ 3618270 w 3618270"/>
              <a:gd name="connsiteY2" fmla="*/ 0 h 3259395"/>
              <a:gd name="connsiteX3" fmla="*/ 3618270 w 3618270"/>
              <a:gd name="connsiteY3" fmla="*/ 3259395 h 3259395"/>
              <a:gd name="connsiteX4" fmla="*/ 0 w 3618270"/>
              <a:gd name="connsiteY4" fmla="*/ 3259395 h 3259395"/>
              <a:gd name="connsiteX0" fmla="*/ 0 w 3618270"/>
              <a:gd name="connsiteY0" fmla="*/ 3259395 h 3259395"/>
              <a:gd name="connsiteX1" fmla="*/ 3618270 w 3618270"/>
              <a:gd name="connsiteY1" fmla="*/ 0 h 3259395"/>
              <a:gd name="connsiteX2" fmla="*/ 3618270 w 3618270"/>
              <a:gd name="connsiteY2" fmla="*/ 3259395 h 3259395"/>
              <a:gd name="connsiteX3" fmla="*/ 0 w 3618270"/>
              <a:gd name="connsiteY3" fmla="*/ 3259395 h 3259395"/>
              <a:gd name="connsiteX0" fmla="*/ 0 w 3618270"/>
              <a:gd name="connsiteY0" fmla="*/ 3259395 h 3259395"/>
              <a:gd name="connsiteX1" fmla="*/ 3618270 w 3618270"/>
              <a:gd name="connsiteY1" fmla="*/ 0 h 3259395"/>
              <a:gd name="connsiteX2" fmla="*/ 3618270 w 3618270"/>
              <a:gd name="connsiteY2" fmla="*/ 3259395 h 3259395"/>
              <a:gd name="connsiteX3" fmla="*/ 0 w 3618270"/>
              <a:gd name="connsiteY3" fmla="*/ 3259395 h 3259395"/>
              <a:gd name="connsiteX0" fmla="*/ 0 w 3618270"/>
              <a:gd name="connsiteY0" fmla="*/ 3259395 h 3259395"/>
              <a:gd name="connsiteX1" fmla="*/ 3618270 w 3618270"/>
              <a:gd name="connsiteY1" fmla="*/ 0 h 3259395"/>
              <a:gd name="connsiteX2" fmla="*/ 3618270 w 3618270"/>
              <a:gd name="connsiteY2" fmla="*/ 3259395 h 3259395"/>
              <a:gd name="connsiteX3" fmla="*/ 0 w 3618270"/>
              <a:gd name="connsiteY3" fmla="*/ 3259395 h 3259395"/>
              <a:gd name="connsiteX0" fmla="*/ 0 w 3628102"/>
              <a:gd name="connsiteY0" fmla="*/ 4734234 h 4734234"/>
              <a:gd name="connsiteX1" fmla="*/ 3628102 w 3628102"/>
              <a:gd name="connsiteY1" fmla="*/ 0 h 4734234"/>
              <a:gd name="connsiteX2" fmla="*/ 3618270 w 3628102"/>
              <a:gd name="connsiteY2" fmla="*/ 4734234 h 4734234"/>
              <a:gd name="connsiteX3" fmla="*/ 0 w 3628102"/>
              <a:gd name="connsiteY3" fmla="*/ 4734234 h 4734234"/>
              <a:gd name="connsiteX0" fmla="*/ 0 w 6086167"/>
              <a:gd name="connsiteY0" fmla="*/ 4773563 h 4773563"/>
              <a:gd name="connsiteX1" fmla="*/ 6086167 w 6086167"/>
              <a:gd name="connsiteY1" fmla="*/ 0 h 4773563"/>
              <a:gd name="connsiteX2" fmla="*/ 6076335 w 6086167"/>
              <a:gd name="connsiteY2" fmla="*/ 4734234 h 4773563"/>
              <a:gd name="connsiteX3" fmla="*/ 0 w 6086167"/>
              <a:gd name="connsiteY3" fmla="*/ 4773563 h 4773563"/>
              <a:gd name="connsiteX0" fmla="*/ 0 w 6135328"/>
              <a:gd name="connsiteY0" fmla="*/ 4675240 h 4675240"/>
              <a:gd name="connsiteX1" fmla="*/ 6135328 w 6135328"/>
              <a:gd name="connsiteY1" fmla="*/ 0 h 4675240"/>
              <a:gd name="connsiteX2" fmla="*/ 6076335 w 6135328"/>
              <a:gd name="connsiteY2" fmla="*/ 4635911 h 4675240"/>
              <a:gd name="connsiteX3" fmla="*/ 0 w 6135328"/>
              <a:gd name="connsiteY3" fmla="*/ 4675240 h 4675240"/>
              <a:gd name="connsiteX0" fmla="*/ 0 w 6135328"/>
              <a:gd name="connsiteY0" fmla="*/ 4675240 h 4675240"/>
              <a:gd name="connsiteX1" fmla="*/ 6135328 w 6135328"/>
              <a:gd name="connsiteY1" fmla="*/ 0 h 4675240"/>
              <a:gd name="connsiteX2" fmla="*/ 6076335 w 6135328"/>
              <a:gd name="connsiteY2" fmla="*/ 4635911 h 4675240"/>
              <a:gd name="connsiteX3" fmla="*/ 0 w 6135328"/>
              <a:gd name="connsiteY3" fmla="*/ 4675240 h 4675240"/>
              <a:gd name="connsiteX0" fmla="*/ 0 w 6076390"/>
              <a:gd name="connsiteY0" fmla="*/ 4665408 h 4665408"/>
              <a:gd name="connsiteX1" fmla="*/ 6056670 w 6076390"/>
              <a:gd name="connsiteY1" fmla="*/ 0 h 4665408"/>
              <a:gd name="connsiteX2" fmla="*/ 6076335 w 6076390"/>
              <a:gd name="connsiteY2" fmla="*/ 4626079 h 4665408"/>
              <a:gd name="connsiteX3" fmla="*/ 0 w 6076390"/>
              <a:gd name="connsiteY3" fmla="*/ 4665408 h 4665408"/>
              <a:gd name="connsiteX0" fmla="*/ 0 w 6076398"/>
              <a:gd name="connsiteY0" fmla="*/ 4645743 h 4645743"/>
              <a:gd name="connsiteX1" fmla="*/ 6076335 w 6076398"/>
              <a:gd name="connsiteY1" fmla="*/ 0 h 4645743"/>
              <a:gd name="connsiteX2" fmla="*/ 6076335 w 6076398"/>
              <a:gd name="connsiteY2" fmla="*/ 4606414 h 4645743"/>
              <a:gd name="connsiteX3" fmla="*/ 0 w 6076398"/>
              <a:gd name="connsiteY3" fmla="*/ 4645743 h 4645743"/>
              <a:gd name="connsiteX0" fmla="*/ 0 w 6076504"/>
              <a:gd name="connsiteY0" fmla="*/ 4645743 h 4645743"/>
              <a:gd name="connsiteX1" fmla="*/ 6076335 w 6076504"/>
              <a:gd name="connsiteY1" fmla="*/ 0 h 4645743"/>
              <a:gd name="connsiteX2" fmla="*/ 6076335 w 6076504"/>
              <a:gd name="connsiteY2" fmla="*/ 4606414 h 4645743"/>
              <a:gd name="connsiteX3" fmla="*/ 0 w 6076504"/>
              <a:gd name="connsiteY3" fmla="*/ 4645743 h 4645743"/>
              <a:gd name="connsiteX0" fmla="*/ 0 w 6076504"/>
              <a:gd name="connsiteY0" fmla="*/ 4645743 h 4645743"/>
              <a:gd name="connsiteX1" fmla="*/ 6076335 w 6076504"/>
              <a:gd name="connsiteY1" fmla="*/ 0 h 4645743"/>
              <a:gd name="connsiteX2" fmla="*/ 6076335 w 6076504"/>
              <a:gd name="connsiteY2" fmla="*/ 4606414 h 4645743"/>
              <a:gd name="connsiteX3" fmla="*/ 0 w 6076504"/>
              <a:gd name="connsiteY3" fmla="*/ 4645743 h 4645743"/>
              <a:gd name="connsiteX0" fmla="*/ 0 w 6101842"/>
              <a:gd name="connsiteY0" fmla="*/ 4645743 h 4645743"/>
              <a:gd name="connsiteX1" fmla="*/ 6076335 w 6101842"/>
              <a:gd name="connsiteY1" fmla="*/ 0 h 4645743"/>
              <a:gd name="connsiteX2" fmla="*/ 6076335 w 6101842"/>
              <a:gd name="connsiteY2" fmla="*/ 4606414 h 4645743"/>
              <a:gd name="connsiteX3" fmla="*/ 0 w 6101842"/>
              <a:gd name="connsiteY3" fmla="*/ 4645743 h 4645743"/>
              <a:gd name="connsiteX0" fmla="*/ 0 w 6101842"/>
              <a:gd name="connsiteY0" fmla="*/ 4645743 h 4645743"/>
              <a:gd name="connsiteX1" fmla="*/ 6076335 w 6101842"/>
              <a:gd name="connsiteY1" fmla="*/ 0 h 4645743"/>
              <a:gd name="connsiteX2" fmla="*/ 6076335 w 6101842"/>
              <a:gd name="connsiteY2" fmla="*/ 4606414 h 4645743"/>
              <a:gd name="connsiteX3" fmla="*/ 0 w 6101842"/>
              <a:gd name="connsiteY3" fmla="*/ 4645743 h 4645743"/>
              <a:gd name="connsiteX0" fmla="*/ 0 w 6080119"/>
              <a:gd name="connsiteY0" fmla="*/ 4645743 h 4645743"/>
              <a:gd name="connsiteX1" fmla="*/ 6076335 w 6080119"/>
              <a:gd name="connsiteY1" fmla="*/ 0 h 4645743"/>
              <a:gd name="connsiteX2" fmla="*/ 6076335 w 6080119"/>
              <a:gd name="connsiteY2" fmla="*/ 4606414 h 4645743"/>
              <a:gd name="connsiteX3" fmla="*/ 0 w 6080119"/>
              <a:gd name="connsiteY3" fmla="*/ 4645743 h 4645743"/>
              <a:gd name="connsiteX0" fmla="*/ 0 w 6080119"/>
              <a:gd name="connsiteY0" fmla="*/ 4645743 h 4645743"/>
              <a:gd name="connsiteX1" fmla="*/ 6076335 w 6080119"/>
              <a:gd name="connsiteY1" fmla="*/ 0 h 4645743"/>
              <a:gd name="connsiteX2" fmla="*/ 6076335 w 6080119"/>
              <a:gd name="connsiteY2" fmla="*/ 4606414 h 4645743"/>
              <a:gd name="connsiteX3" fmla="*/ 0 w 6080119"/>
              <a:gd name="connsiteY3" fmla="*/ 4645743 h 4645743"/>
              <a:gd name="connsiteX0" fmla="*/ 0 w 6355422"/>
              <a:gd name="connsiteY0" fmla="*/ 4655576 h 4655576"/>
              <a:gd name="connsiteX1" fmla="*/ 6351638 w 6355422"/>
              <a:gd name="connsiteY1" fmla="*/ 0 h 4655576"/>
              <a:gd name="connsiteX2" fmla="*/ 6351638 w 6355422"/>
              <a:gd name="connsiteY2" fmla="*/ 4606414 h 4655576"/>
              <a:gd name="connsiteX3" fmla="*/ 0 w 6355422"/>
              <a:gd name="connsiteY3" fmla="*/ 4655576 h 4655576"/>
              <a:gd name="connsiteX0" fmla="*/ 0 w 6355422"/>
              <a:gd name="connsiteY0" fmla="*/ 4655576 h 4655576"/>
              <a:gd name="connsiteX1" fmla="*/ 6351638 w 6355422"/>
              <a:gd name="connsiteY1" fmla="*/ 0 h 4655576"/>
              <a:gd name="connsiteX2" fmla="*/ 6351638 w 6355422"/>
              <a:gd name="connsiteY2" fmla="*/ 4606414 h 4655576"/>
              <a:gd name="connsiteX3" fmla="*/ 0 w 6355422"/>
              <a:gd name="connsiteY3" fmla="*/ 4655576 h 4655576"/>
              <a:gd name="connsiteX0" fmla="*/ 0 w 6355422"/>
              <a:gd name="connsiteY0" fmla="*/ 4655576 h 4665681"/>
              <a:gd name="connsiteX1" fmla="*/ 6351638 w 6355422"/>
              <a:gd name="connsiteY1" fmla="*/ 0 h 4665681"/>
              <a:gd name="connsiteX2" fmla="*/ 6351638 w 6355422"/>
              <a:gd name="connsiteY2" fmla="*/ 4665681 h 4665681"/>
              <a:gd name="connsiteX3" fmla="*/ 0 w 6355422"/>
              <a:gd name="connsiteY3" fmla="*/ 4655576 h 466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5422" h="4665681">
                <a:moveTo>
                  <a:pt x="0" y="4655576"/>
                </a:moveTo>
                <a:cubicBezTo>
                  <a:pt x="1769807" y="4053350"/>
                  <a:pt x="5660102" y="2556388"/>
                  <a:pt x="6351638" y="0"/>
                </a:cubicBezTo>
                <a:cubicBezTo>
                  <a:pt x="6358194" y="1214284"/>
                  <a:pt x="6354915" y="3087603"/>
                  <a:pt x="6351638" y="4665681"/>
                </a:cubicBezTo>
                <a:lnTo>
                  <a:pt x="0" y="4655576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16792E-0171-564E-B13A-CEEB32E51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833" y="705836"/>
            <a:ext cx="10671471" cy="818163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en-US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NYDFS Cybersecurity Regulations (23 NYCRR Part 500) and Law Firms</a:t>
            </a:r>
            <a:endParaRPr lang="en-US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2C873B9-FDF0-A241-9B91-C3C6B0224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2960" y="1602659"/>
            <a:ext cx="11267769" cy="52553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b="1" u="sng" dirty="0"/>
              <a:t>Client jurisdiction</a:t>
            </a:r>
            <a:r>
              <a:rPr lang="en-US" sz="2600" dirty="0"/>
              <a:t>: Organizations licensed to do business under the NY Banking or Insurance Laws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More prescriptive than SHIELD Act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b="1" dirty="0"/>
              <a:t>23 NYCRR 500.11</a:t>
            </a:r>
            <a:r>
              <a:rPr lang="en-US" sz="2600" dirty="0"/>
              <a:t>: Covered clients are required to perform cybersecurity due diligence on their Third Party Service Providers (including law firms) </a:t>
            </a:r>
            <a:r>
              <a:rPr lang="en-US" sz="2600" i="1" u="sng" dirty="0"/>
              <a:t>and obtain written representations</a:t>
            </a:r>
            <a:r>
              <a:rPr lang="en-US" sz="2600" dirty="0"/>
              <a:t> the providers have implemented: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Cybersecurity policies and procedures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Encryption of Nonpublic Information at rest and in motion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controls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Cybersecurity event notice to the Client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Multi-Factor Authentication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600" dirty="0"/>
          </a:p>
        </p:txBody>
      </p:sp>
      <p:sp>
        <p:nvSpPr>
          <p:cNvPr id="10" name="Rectangle 9" descr="Bank">
            <a:extLst>
              <a:ext uri="{FF2B5EF4-FFF2-40B4-BE49-F238E27FC236}">
                <a16:creationId xmlns:a16="http://schemas.microsoft.com/office/drawing/2014/main" id="{07D088F5-77A6-4943-8BBD-B9EABFCBC623}"/>
              </a:ext>
            </a:extLst>
          </p:cNvPr>
          <p:cNvSpPr/>
          <p:nvPr/>
        </p:nvSpPr>
        <p:spPr>
          <a:xfrm>
            <a:off x="9660282" y="4640826"/>
            <a:ext cx="2291503" cy="2154222"/>
          </a:xfrm>
          <a:prstGeom prst="rect">
            <a:avLst/>
          </a:prstGeom>
          <a:blipFill>
            <a:blip r:embed="rId2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098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2C4EF473-4F4F-4B1B-B5CD-93B06C8503A7}"/>
              </a:ext>
            </a:extLst>
          </p:cNvPr>
          <p:cNvSpPr/>
          <p:nvPr/>
        </p:nvSpPr>
        <p:spPr>
          <a:xfrm rot="16200000">
            <a:off x="5746425" y="349729"/>
            <a:ext cx="6808684" cy="6109534"/>
          </a:xfrm>
          <a:custGeom>
            <a:avLst/>
            <a:gdLst>
              <a:gd name="connsiteX0" fmla="*/ 0 w 3618270"/>
              <a:gd name="connsiteY0" fmla="*/ 0 h 3259395"/>
              <a:gd name="connsiteX1" fmla="*/ 3618270 w 3618270"/>
              <a:gd name="connsiteY1" fmla="*/ 0 h 3259395"/>
              <a:gd name="connsiteX2" fmla="*/ 3618270 w 3618270"/>
              <a:gd name="connsiteY2" fmla="*/ 3259395 h 3259395"/>
              <a:gd name="connsiteX3" fmla="*/ 0 w 3618270"/>
              <a:gd name="connsiteY3" fmla="*/ 3259395 h 3259395"/>
              <a:gd name="connsiteX4" fmla="*/ 0 w 3618270"/>
              <a:gd name="connsiteY4" fmla="*/ 0 h 3259395"/>
              <a:gd name="connsiteX0" fmla="*/ 2281084 w 3618270"/>
              <a:gd name="connsiteY0" fmla="*/ 2143433 h 3259395"/>
              <a:gd name="connsiteX1" fmla="*/ 3618270 w 3618270"/>
              <a:gd name="connsiteY1" fmla="*/ 0 h 3259395"/>
              <a:gd name="connsiteX2" fmla="*/ 3618270 w 3618270"/>
              <a:gd name="connsiteY2" fmla="*/ 3259395 h 3259395"/>
              <a:gd name="connsiteX3" fmla="*/ 0 w 3618270"/>
              <a:gd name="connsiteY3" fmla="*/ 3259395 h 3259395"/>
              <a:gd name="connsiteX4" fmla="*/ 2281084 w 3618270"/>
              <a:gd name="connsiteY4" fmla="*/ 2143433 h 3259395"/>
              <a:gd name="connsiteX0" fmla="*/ 2281084 w 3618270"/>
              <a:gd name="connsiteY0" fmla="*/ 2143433 h 3259395"/>
              <a:gd name="connsiteX1" fmla="*/ 3618270 w 3618270"/>
              <a:gd name="connsiteY1" fmla="*/ 0 h 3259395"/>
              <a:gd name="connsiteX2" fmla="*/ 3618270 w 3618270"/>
              <a:gd name="connsiteY2" fmla="*/ 3259395 h 3259395"/>
              <a:gd name="connsiteX3" fmla="*/ 0 w 3618270"/>
              <a:gd name="connsiteY3" fmla="*/ 3259395 h 3259395"/>
              <a:gd name="connsiteX4" fmla="*/ 2281084 w 3618270"/>
              <a:gd name="connsiteY4" fmla="*/ 2143433 h 3259395"/>
              <a:gd name="connsiteX0" fmla="*/ 2172930 w 3618270"/>
              <a:gd name="connsiteY0" fmla="*/ 1671485 h 3259395"/>
              <a:gd name="connsiteX1" fmla="*/ 3618270 w 3618270"/>
              <a:gd name="connsiteY1" fmla="*/ 0 h 3259395"/>
              <a:gd name="connsiteX2" fmla="*/ 3618270 w 3618270"/>
              <a:gd name="connsiteY2" fmla="*/ 3259395 h 3259395"/>
              <a:gd name="connsiteX3" fmla="*/ 0 w 3618270"/>
              <a:gd name="connsiteY3" fmla="*/ 3259395 h 3259395"/>
              <a:gd name="connsiteX4" fmla="*/ 2172930 w 3618270"/>
              <a:gd name="connsiteY4" fmla="*/ 1671485 h 3259395"/>
              <a:gd name="connsiteX0" fmla="*/ 0 w 3618270"/>
              <a:gd name="connsiteY0" fmla="*/ 3259395 h 3259395"/>
              <a:gd name="connsiteX1" fmla="*/ 3618270 w 3618270"/>
              <a:gd name="connsiteY1" fmla="*/ 0 h 3259395"/>
              <a:gd name="connsiteX2" fmla="*/ 3618270 w 3618270"/>
              <a:gd name="connsiteY2" fmla="*/ 3259395 h 3259395"/>
              <a:gd name="connsiteX3" fmla="*/ 0 w 3618270"/>
              <a:gd name="connsiteY3" fmla="*/ 3259395 h 3259395"/>
              <a:gd name="connsiteX0" fmla="*/ 0 w 3618270"/>
              <a:gd name="connsiteY0" fmla="*/ 3259395 h 3259395"/>
              <a:gd name="connsiteX1" fmla="*/ 1976284 w 3618270"/>
              <a:gd name="connsiteY1" fmla="*/ 1504336 h 3259395"/>
              <a:gd name="connsiteX2" fmla="*/ 3618270 w 3618270"/>
              <a:gd name="connsiteY2" fmla="*/ 0 h 3259395"/>
              <a:gd name="connsiteX3" fmla="*/ 3618270 w 3618270"/>
              <a:gd name="connsiteY3" fmla="*/ 3259395 h 3259395"/>
              <a:gd name="connsiteX4" fmla="*/ 0 w 3618270"/>
              <a:gd name="connsiteY4" fmla="*/ 3259395 h 3259395"/>
              <a:gd name="connsiteX0" fmla="*/ 0 w 3618270"/>
              <a:gd name="connsiteY0" fmla="*/ 3259395 h 3259395"/>
              <a:gd name="connsiteX1" fmla="*/ 2448232 w 3618270"/>
              <a:gd name="connsiteY1" fmla="*/ 1897627 h 3259395"/>
              <a:gd name="connsiteX2" fmla="*/ 3618270 w 3618270"/>
              <a:gd name="connsiteY2" fmla="*/ 0 h 3259395"/>
              <a:gd name="connsiteX3" fmla="*/ 3618270 w 3618270"/>
              <a:gd name="connsiteY3" fmla="*/ 3259395 h 3259395"/>
              <a:gd name="connsiteX4" fmla="*/ 0 w 3618270"/>
              <a:gd name="connsiteY4" fmla="*/ 3259395 h 3259395"/>
              <a:gd name="connsiteX0" fmla="*/ 0 w 3618270"/>
              <a:gd name="connsiteY0" fmla="*/ 3259395 h 3259395"/>
              <a:gd name="connsiteX1" fmla="*/ 2448232 w 3618270"/>
              <a:gd name="connsiteY1" fmla="*/ 1897627 h 3259395"/>
              <a:gd name="connsiteX2" fmla="*/ 3618270 w 3618270"/>
              <a:gd name="connsiteY2" fmla="*/ 0 h 3259395"/>
              <a:gd name="connsiteX3" fmla="*/ 3618270 w 3618270"/>
              <a:gd name="connsiteY3" fmla="*/ 3259395 h 3259395"/>
              <a:gd name="connsiteX4" fmla="*/ 0 w 3618270"/>
              <a:gd name="connsiteY4" fmla="*/ 3259395 h 3259395"/>
              <a:gd name="connsiteX0" fmla="*/ 0 w 3618270"/>
              <a:gd name="connsiteY0" fmla="*/ 3259395 h 3259395"/>
              <a:gd name="connsiteX1" fmla="*/ 3618270 w 3618270"/>
              <a:gd name="connsiteY1" fmla="*/ 0 h 3259395"/>
              <a:gd name="connsiteX2" fmla="*/ 3618270 w 3618270"/>
              <a:gd name="connsiteY2" fmla="*/ 3259395 h 3259395"/>
              <a:gd name="connsiteX3" fmla="*/ 0 w 3618270"/>
              <a:gd name="connsiteY3" fmla="*/ 3259395 h 3259395"/>
              <a:gd name="connsiteX0" fmla="*/ 0 w 3618270"/>
              <a:gd name="connsiteY0" fmla="*/ 3259395 h 3259395"/>
              <a:gd name="connsiteX1" fmla="*/ 3618270 w 3618270"/>
              <a:gd name="connsiteY1" fmla="*/ 0 h 3259395"/>
              <a:gd name="connsiteX2" fmla="*/ 3618270 w 3618270"/>
              <a:gd name="connsiteY2" fmla="*/ 3259395 h 3259395"/>
              <a:gd name="connsiteX3" fmla="*/ 0 w 3618270"/>
              <a:gd name="connsiteY3" fmla="*/ 3259395 h 3259395"/>
              <a:gd name="connsiteX0" fmla="*/ 0 w 3618270"/>
              <a:gd name="connsiteY0" fmla="*/ 3259395 h 3259395"/>
              <a:gd name="connsiteX1" fmla="*/ 3618270 w 3618270"/>
              <a:gd name="connsiteY1" fmla="*/ 0 h 3259395"/>
              <a:gd name="connsiteX2" fmla="*/ 3618270 w 3618270"/>
              <a:gd name="connsiteY2" fmla="*/ 3259395 h 3259395"/>
              <a:gd name="connsiteX3" fmla="*/ 0 w 3618270"/>
              <a:gd name="connsiteY3" fmla="*/ 3259395 h 3259395"/>
              <a:gd name="connsiteX0" fmla="*/ 0 w 3628102"/>
              <a:gd name="connsiteY0" fmla="*/ 4734234 h 4734234"/>
              <a:gd name="connsiteX1" fmla="*/ 3628102 w 3628102"/>
              <a:gd name="connsiteY1" fmla="*/ 0 h 4734234"/>
              <a:gd name="connsiteX2" fmla="*/ 3618270 w 3628102"/>
              <a:gd name="connsiteY2" fmla="*/ 4734234 h 4734234"/>
              <a:gd name="connsiteX3" fmla="*/ 0 w 3628102"/>
              <a:gd name="connsiteY3" fmla="*/ 4734234 h 4734234"/>
              <a:gd name="connsiteX0" fmla="*/ 0 w 6086167"/>
              <a:gd name="connsiteY0" fmla="*/ 4773563 h 4773563"/>
              <a:gd name="connsiteX1" fmla="*/ 6086167 w 6086167"/>
              <a:gd name="connsiteY1" fmla="*/ 0 h 4773563"/>
              <a:gd name="connsiteX2" fmla="*/ 6076335 w 6086167"/>
              <a:gd name="connsiteY2" fmla="*/ 4734234 h 4773563"/>
              <a:gd name="connsiteX3" fmla="*/ 0 w 6086167"/>
              <a:gd name="connsiteY3" fmla="*/ 4773563 h 4773563"/>
              <a:gd name="connsiteX0" fmla="*/ 0 w 6135328"/>
              <a:gd name="connsiteY0" fmla="*/ 4675240 h 4675240"/>
              <a:gd name="connsiteX1" fmla="*/ 6135328 w 6135328"/>
              <a:gd name="connsiteY1" fmla="*/ 0 h 4675240"/>
              <a:gd name="connsiteX2" fmla="*/ 6076335 w 6135328"/>
              <a:gd name="connsiteY2" fmla="*/ 4635911 h 4675240"/>
              <a:gd name="connsiteX3" fmla="*/ 0 w 6135328"/>
              <a:gd name="connsiteY3" fmla="*/ 4675240 h 4675240"/>
              <a:gd name="connsiteX0" fmla="*/ 0 w 6135328"/>
              <a:gd name="connsiteY0" fmla="*/ 4675240 h 4675240"/>
              <a:gd name="connsiteX1" fmla="*/ 6135328 w 6135328"/>
              <a:gd name="connsiteY1" fmla="*/ 0 h 4675240"/>
              <a:gd name="connsiteX2" fmla="*/ 6076335 w 6135328"/>
              <a:gd name="connsiteY2" fmla="*/ 4635911 h 4675240"/>
              <a:gd name="connsiteX3" fmla="*/ 0 w 6135328"/>
              <a:gd name="connsiteY3" fmla="*/ 4675240 h 4675240"/>
              <a:gd name="connsiteX0" fmla="*/ 0 w 6076390"/>
              <a:gd name="connsiteY0" fmla="*/ 4665408 h 4665408"/>
              <a:gd name="connsiteX1" fmla="*/ 6056670 w 6076390"/>
              <a:gd name="connsiteY1" fmla="*/ 0 h 4665408"/>
              <a:gd name="connsiteX2" fmla="*/ 6076335 w 6076390"/>
              <a:gd name="connsiteY2" fmla="*/ 4626079 h 4665408"/>
              <a:gd name="connsiteX3" fmla="*/ 0 w 6076390"/>
              <a:gd name="connsiteY3" fmla="*/ 4665408 h 4665408"/>
              <a:gd name="connsiteX0" fmla="*/ 0 w 6076398"/>
              <a:gd name="connsiteY0" fmla="*/ 4645743 h 4645743"/>
              <a:gd name="connsiteX1" fmla="*/ 6076335 w 6076398"/>
              <a:gd name="connsiteY1" fmla="*/ 0 h 4645743"/>
              <a:gd name="connsiteX2" fmla="*/ 6076335 w 6076398"/>
              <a:gd name="connsiteY2" fmla="*/ 4606414 h 4645743"/>
              <a:gd name="connsiteX3" fmla="*/ 0 w 6076398"/>
              <a:gd name="connsiteY3" fmla="*/ 4645743 h 4645743"/>
              <a:gd name="connsiteX0" fmla="*/ 0 w 6076504"/>
              <a:gd name="connsiteY0" fmla="*/ 4645743 h 4645743"/>
              <a:gd name="connsiteX1" fmla="*/ 6076335 w 6076504"/>
              <a:gd name="connsiteY1" fmla="*/ 0 h 4645743"/>
              <a:gd name="connsiteX2" fmla="*/ 6076335 w 6076504"/>
              <a:gd name="connsiteY2" fmla="*/ 4606414 h 4645743"/>
              <a:gd name="connsiteX3" fmla="*/ 0 w 6076504"/>
              <a:gd name="connsiteY3" fmla="*/ 4645743 h 4645743"/>
              <a:gd name="connsiteX0" fmla="*/ 0 w 6076504"/>
              <a:gd name="connsiteY0" fmla="*/ 4645743 h 4645743"/>
              <a:gd name="connsiteX1" fmla="*/ 6076335 w 6076504"/>
              <a:gd name="connsiteY1" fmla="*/ 0 h 4645743"/>
              <a:gd name="connsiteX2" fmla="*/ 6076335 w 6076504"/>
              <a:gd name="connsiteY2" fmla="*/ 4606414 h 4645743"/>
              <a:gd name="connsiteX3" fmla="*/ 0 w 6076504"/>
              <a:gd name="connsiteY3" fmla="*/ 4645743 h 4645743"/>
              <a:gd name="connsiteX0" fmla="*/ 0 w 6101842"/>
              <a:gd name="connsiteY0" fmla="*/ 4645743 h 4645743"/>
              <a:gd name="connsiteX1" fmla="*/ 6076335 w 6101842"/>
              <a:gd name="connsiteY1" fmla="*/ 0 h 4645743"/>
              <a:gd name="connsiteX2" fmla="*/ 6076335 w 6101842"/>
              <a:gd name="connsiteY2" fmla="*/ 4606414 h 4645743"/>
              <a:gd name="connsiteX3" fmla="*/ 0 w 6101842"/>
              <a:gd name="connsiteY3" fmla="*/ 4645743 h 4645743"/>
              <a:gd name="connsiteX0" fmla="*/ 0 w 6101842"/>
              <a:gd name="connsiteY0" fmla="*/ 4645743 h 4645743"/>
              <a:gd name="connsiteX1" fmla="*/ 6076335 w 6101842"/>
              <a:gd name="connsiteY1" fmla="*/ 0 h 4645743"/>
              <a:gd name="connsiteX2" fmla="*/ 6076335 w 6101842"/>
              <a:gd name="connsiteY2" fmla="*/ 4606414 h 4645743"/>
              <a:gd name="connsiteX3" fmla="*/ 0 w 6101842"/>
              <a:gd name="connsiteY3" fmla="*/ 4645743 h 4645743"/>
              <a:gd name="connsiteX0" fmla="*/ 0 w 6080119"/>
              <a:gd name="connsiteY0" fmla="*/ 4645743 h 4645743"/>
              <a:gd name="connsiteX1" fmla="*/ 6076335 w 6080119"/>
              <a:gd name="connsiteY1" fmla="*/ 0 h 4645743"/>
              <a:gd name="connsiteX2" fmla="*/ 6076335 w 6080119"/>
              <a:gd name="connsiteY2" fmla="*/ 4606414 h 4645743"/>
              <a:gd name="connsiteX3" fmla="*/ 0 w 6080119"/>
              <a:gd name="connsiteY3" fmla="*/ 4645743 h 4645743"/>
              <a:gd name="connsiteX0" fmla="*/ 0 w 6080119"/>
              <a:gd name="connsiteY0" fmla="*/ 4645743 h 4645743"/>
              <a:gd name="connsiteX1" fmla="*/ 6076335 w 6080119"/>
              <a:gd name="connsiteY1" fmla="*/ 0 h 4645743"/>
              <a:gd name="connsiteX2" fmla="*/ 6076335 w 6080119"/>
              <a:gd name="connsiteY2" fmla="*/ 4606414 h 4645743"/>
              <a:gd name="connsiteX3" fmla="*/ 0 w 6080119"/>
              <a:gd name="connsiteY3" fmla="*/ 4645743 h 4645743"/>
              <a:gd name="connsiteX0" fmla="*/ 0 w 6355422"/>
              <a:gd name="connsiteY0" fmla="*/ 4655576 h 4655576"/>
              <a:gd name="connsiteX1" fmla="*/ 6351638 w 6355422"/>
              <a:gd name="connsiteY1" fmla="*/ 0 h 4655576"/>
              <a:gd name="connsiteX2" fmla="*/ 6351638 w 6355422"/>
              <a:gd name="connsiteY2" fmla="*/ 4606414 h 4655576"/>
              <a:gd name="connsiteX3" fmla="*/ 0 w 6355422"/>
              <a:gd name="connsiteY3" fmla="*/ 4655576 h 4655576"/>
              <a:gd name="connsiteX0" fmla="*/ 0 w 6355422"/>
              <a:gd name="connsiteY0" fmla="*/ 4655576 h 4655576"/>
              <a:gd name="connsiteX1" fmla="*/ 6351638 w 6355422"/>
              <a:gd name="connsiteY1" fmla="*/ 0 h 4655576"/>
              <a:gd name="connsiteX2" fmla="*/ 6351638 w 6355422"/>
              <a:gd name="connsiteY2" fmla="*/ 4606414 h 4655576"/>
              <a:gd name="connsiteX3" fmla="*/ 0 w 6355422"/>
              <a:gd name="connsiteY3" fmla="*/ 4655576 h 4655576"/>
              <a:gd name="connsiteX0" fmla="*/ 0 w 6353265"/>
              <a:gd name="connsiteY0" fmla="*/ 4655576 h 4655576"/>
              <a:gd name="connsiteX1" fmla="*/ 6351638 w 6353265"/>
              <a:gd name="connsiteY1" fmla="*/ 0 h 4655576"/>
              <a:gd name="connsiteX2" fmla="*/ 6339762 w 6353265"/>
              <a:gd name="connsiteY2" fmla="*/ 4606414 h 4655576"/>
              <a:gd name="connsiteX3" fmla="*/ 0 w 6353265"/>
              <a:gd name="connsiteY3" fmla="*/ 4655576 h 4655576"/>
              <a:gd name="connsiteX0" fmla="*/ 0 w 6341389"/>
              <a:gd name="connsiteY0" fmla="*/ 4631146 h 4631146"/>
              <a:gd name="connsiteX1" fmla="*/ 6339762 w 6341389"/>
              <a:gd name="connsiteY1" fmla="*/ 0 h 4631146"/>
              <a:gd name="connsiteX2" fmla="*/ 6327886 w 6341389"/>
              <a:gd name="connsiteY2" fmla="*/ 4606414 h 4631146"/>
              <a:gd name="connsiteX3" fmla="*/ 0 w 6341389"/>
              <a:gd name="connsiteY3" fmla="*/ 4631146 h 4631146"/>
              <a:gd name="connsiteX0" fmla="*/ 0 w 6341389"/>
              <a:gd name="connsiteY0" fmla="*/ 4631146 h 4631146"/>
              <a:gd name="connsiteX1" fmla="*/ 6339762 w 6341389"/>
              <a:gd name="connsiteY1" fmla="*/ 0 h 4631146"/>
              <a:gd name="connsiteX2" fmla="*/ 6327886 w 6341389"/>
              <a:gd name="connsiteY2" fmla="*/ 4614558 h 4631146"/>
              <a:gd name="connsiteX3" fmla="*/ 0 w 6341389"/>
              <a:gd name="connsiteY3" fmla="*/ 4631146 h 4631146"/>
              <a:gd name="connsiteX0" fmla="*/ 0 w 6343254"/>
              <a:gd name="connsiteY0" fmla="*/ 4631146 h 4631146"/>
              <a:gd name="connsiteX1" fmla="*/ 6339762 w 6343254"/>
              <a:gd name="connsiteY1" fmla="*/ 0 h 4631146"/>
              <a:gd name="connsiteX2" fmla="*/ 6338950 w 6343254"/>
              <a:gd name="connsiteY2" fmla="*/ 4622701 h 4631146"/>
              <a:gd name="connsiteX3" fmla="*/ 0 w 6343254"/>
              <a:gd name="connsiteY3" fmla="*/ 4631146 h 4631146"/>
              <a:gd name="connsiteX0" fmla="*/ 0 w 6343254"/>
              <a:gd name="connsiteY0" fmla="*/ 4631146 h 4631146"/>
              <a:gd name="connsiteX1" fmla="*/ 6339762 w 6343254"/>
              <a:gd name="connsiteY1" fmla="*/ 0 h 4631146"/>
              <a:gd name="connsiteX2" fmla="*/ 6338950 w 6343254"/>
              <a:gd name="connsiteY2" fmla="*/ 4622701 h 4631146"/>
              <a:gd name="connsiteX3" fmla="*/ 0 w 6343254"/>
              <a:gd name="connsiteY3" fmla="*/ 4631146 h 463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3254" h="4631146">
                <a:moveTo>
                  <a:pt x="0" y="4631146"/>
                </a:moveTo>
                <a:cubicBezTo>
                  <a:pt x="2654891" y="4235959"/>
                  <a:pt x="5648226" y="2556388"/>
                  <a:pt x="6339762" y="0"/>
                </a:cubicBezTo>
                <a:cubicBezTo>
                  <a:pt x="6346318" y="1214284"/>
                  <a:pt x="6342227" y="3044623"/>
                  <a:pt x="6338950" y="4622701"/>
                </a:cubicBezTo>
                <a:lnTo>
                  <a:pt x="0" y="4631146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2C873B9-FDF0-A241-9B91-C3C6B0224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8426" y="2008451"/>
            <a:ext cx="10245213" cy="52160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Amendments to </a:t>
            </a:r>
            <a:r>
              <a:rPr lang="en-US" sz="2800" b="1" dirty="0"/>
              <a:t>GBL§ 899-aa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Unauthorized </a:t>
            </a:r>
            <a:r>
              <a:rPr lang="en-US" sz="2800" i="1" u="sng" dirty="0"/>
              <a:t>access</a:t>
            </a:r>
            <a:r>
              <a:rPr lang="en-US" sz="2800" dirty="0"/>
              <a:t> to Private Information, not acquisition, triggers reporting obligations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Incident involving over 500 NY residents must be reported to state attorney general within 10 days “after determination.”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 If disclosure was “inadvertent” and following criteria are met there is no need to report to government or individuals:</a:t>
            </a:r>
          </a:p>
          <a:p>
            <a:pPr marL="9144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Disclosed by a person authorized to access Private Information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(i.e., employee or contractor)</a:t>
            </a:r>
          </a:p>
          <a:p>
            <a:pPr marL="9144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Disclosure is unlikely to result in “financial hard to the affected persons or emotional hard in the case of unknown disclosure of online credentials”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16792E-0171-564E-B13A-CEEB32E51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950" y="608359"/>
            <a:ext cx="7317549" cy="905807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en-US" b="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NY SHIELD Act Breach Notification: Key Changes From Preexisting Law</a:t>
            </a:r>
          </a:p>
        </p:txBody>
      </p:sp>
      <p:pic>
        <p:nvPicPr>
          <p:cNvPr id="13" name="Graphic 12" descr="Repeat">
            <a:extLst>
              <a:ext uri="{FF2B5EF4-FFF2-40B4-BE49-F238E27FC236}">
                <a16:creationId xmlns:a16="http://schemas.microsoft.com/office/drawing/2014/main" id="{3F8FF8C9-4C7D-4AF4-868C-3A0758EA0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85809">
            <a:off x="10050813" y="340051"/>
            <a:ext cx="1668400" cy="16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4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3B8D5E2-FC36-4E5D-AF17-DCCC1C6D6A44}"/>
              </a:ext>
            </a:extLst>
          </p:cNvPr>
          <p:cNvSpPr txBox="1">
            <a:spLocks/>
          </p:cNvSpPr>
          <p:nvPr/>
        </p:nvSpPr>
        <p:spPr>
          <a:xfrm>
            <a:off x="1834342" y="410294"/>
            <a:ext cx="9421358" cy="740758"/>
          </a:xfrm>
        </p:spPr>
        <p:txBody>
          <a:bodyPr/>
          <a:lstStyle>
            <a:lvl1pPr algn="l" defTabSz="609585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5D5D5D"/>
                </a:solidFill>
                <a:latin typeface="Aleo Light"/>
                <a:ea typeface="+mj-ea"/>
                <a:cs typeface="Aleo Light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Calibri" panose="020F0502020204030204" pitchFamily="34" charset="0"/>
              </a:rPr>
              <a:t>About Cornerstone.IT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A9C148-47C0-4AE6-A6C7-AD3928E4B46A}"/>
              </a:ext>
            </a:extLst>
          </p:cNvPr>
          <p:cNvSpPr/>
          <p:nvPr/>
        </p:nvSpPr>
        <p:spPr>
          <a:xfrm>
            <a:off x="0" y="6281824"/>
            <a:ext cx="12192000" cy="576176"/>
          </a:xfrm>
          <a:prstGeom prst="rect">
            <a:avLst/>
          </a:prstGeom>
          <a:solidFill>
            <a:srgbClr val="AB1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577509A-C18D-4448-86A9-26183B10A845}"/>
              </a:ext>
            </a:extLst>
          </p:cNvPr>
          <p:cNvSpPr/>
          <p:nvPr/>
        </p:nvSpPr>
        <p:spPr>
          <a:xfrm>
            <a:off x="1871530" y="1471541"/>
            <a:ext cx="1691212" cy="930696"/>
          </a:xfrm>
          <a:custGeom>
            <a:avLst/>
            <a:gdLst>
              <a:gd name="connsiteX0" fmla="*/ 0 w 1551161"/>
              <a:gd name="connsiteY0" fmla="*/ 0 h 930696"/>
              <a:gd name="connsiteX1" fmla="*/ 1551161 w 1551161"/>
              <a:gd name="connsiteY1" fmla="*/ 0 h 930696"/>
              <a:gd name="connsiteX2" fmla="*/ 1551161 w 1551161"/>
              <a:gd name="connsiteY2" fmla="*/ 930696 h 930696"/>
              <a:gd name="connsiteX3" fmla="*/ 0 w 1551161"/>
              <a:gd name="connsiteY3" fmla="*/ 930696 h 930696"/>
              <a:gd name="connsiteX4" fmla="*/ 0 w 1551161"/>
              <a:gd name="connsiteY4" fmla="*/ 0 h 930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1161" h="930696">
                <a:moveTo>
                  <a:pt x="0" y="0"/>
                </a:moveTo>
                <a:lnTo>
                  <a:pt x="1551161" y="0"/>
                </a:lnTo>
                <a:lnTo>
                  <a:pt x="1551161" y="930696"/>
                </a:lnTo>
                <a:lnTo>
                  <a:pt x="0" y="930696"/>
                </a:lnTo>
                <a:lnTo>
                  <a:pt x="0" y="0"/>
                </a:lnTo>
                <a:close/>
              </a:path>
            </a:pathLst>
          </a:custGeom>
          <a:solidFill>
            <a:srgbClr val="AB1D38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solidFill>
                  <a:schemeClr val="bg1"/>
                </a:solidFill>
              </a:rPr>
              <a:t>Legal IT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Focused</a:t>
            </a:r>
          </a:p>
        </p:txBody>
      </p:sp>
      <p:pic>
        <p:nvPicPr>
          <p:cNvPr id="8" name="Picture 2" descr="https://i2.wp.com/www.cornerstone.it/wp-content/uploads/2019/06/msp501-winner-nobadge.png?resize=300%2C153&amp;ssl=1">
            <a:extLst>
              <a:ext uri="{FF2B5EF4-FFF2-40B4-BE49-F238E27FC236}">
                <a16:creationId xmlns:a16="http://schemas.microsoft.com/office/drawing/2014/main" id="{F3AD8C0B-702C-4235-8222-2AC19EFD6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1" y="5531407"/>
            <a:ext cx="1347232" cy="68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i0.wp.com/www.cornerstone.it/wp-content/uploads/2019/03/2019_TechElite250-1.png?resize=138%2C239&amp;ssl=1">
            <a:extLst>
              <a:ext uri="{FF2B5EF4-FFF2-40B4-BE49-F238E27FC236}">
                <a16:creationId xmlns:a16="http://schemas.microsoft.com/office/drawing/2014/main" id="{8E21D408-7A8F-4DB1-A72C-B9C8BF153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25" y="5512679"/>
            <a:ext cx="702311" cy="12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i1.wp.com/www.cornerstone.it/wp-content/uploads/2017/01/inc5000-300x131.png?resize=300%2C131">
            <a:extLst>
              <a:ext uri="{FF2B5EF4-FFF2-40B4-BE49-F238E27FC236}">
                <a16:creationId xmlns:a16="http://schemas.microsoft.com/office/drawing/2014/main" id="{DB1F2A23-8FE0-4922-98A6-6702B1A1B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42" y="5530740"/>
            <a:ext cx="1573485" cy="68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C8AFE21-0F86-4337-A514-3DF86586AC54}"/>
              </a:ext>
            </a:extLst>
          </p:cNvPr>
          <p:cNvGrpSpPr/>
          <p:nvPr/>
        </p:nvGrpSpPr>
        <p:grpSpPr>
          <a:xfrm>
            <a:off x="1306414" y="4555699"/>
            <a:ext cx="10490906" cy="781520"/>
            <a:chOff x="1182172" y="4494400"/>
            <a:chExt cx="10490906" cy="7815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94E449-8D41-4819-9E12-E956EED04564}"/>
                </a:ext>
              </a:extLst>
            </p:cNvPr>
            <p:cNvSpPr/>
            <p:nvPr/>
          </p:nvSpPr>
          <p:spPr>
            <a:xfrm>
              <a:off x="1182172" y="4494400"/>
              <a:ext cx="169148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b="1" dirty="0">
                  <a:solidFill>
                    <a:srgbClr val="AB1D38"/>
                  </a:solidFill>
                </a:rPr>
                <a:t>Experience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071AEFB-41F7-46B7-9696-DC4E3D0D9CFB}"/>
                </a:ext>
              </a:extLst>
            </p:cNvPr>
            <p:cNvSpPr/>
            <p:nvPr/>
          </p:nvSpPr>
          <p:spPr>
            <a:xfrm>
              <a:off x="3136005" y="4510277"/>
              <a:ext cx="21622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dirty="0">
                  <a:solidFill>
                    <a:srgbClr val="AB1D38"/>
                  </a:solidFill>
                </a:rPr>
                <a:t>Understand IT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20CA16-DD17-46D7-80DD-843FC722C3C0}"/>
                </a:ext>
              </a:extLst>
            </p:cNvPr>
            <p:cNvSpPr/>
            <p:nvPr/>
          </p:nvSpPr>
          <p:spPr>
            <a:xfrm>
              <a:off x="5359807" y="4498251"/>
              <a:ext cx="2130711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b="1" dirty="0">
                  <a:solidFill>
                    <a:srgbClr val="AB1D38"/>
                  </a:solidFill>
                </a:rPr>
                <a:t>Best Practices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22B58FC-B846-428E-BF5F-A6E6281762B4}"/>
                </a:ext>
              </a:extLst>
            </p:cNvPr>
            <p:cNvSpPr/>
            <p:nvPr/>
          </p:nvSpPr>
          <p:spPr>
            <a:xfrm>
              <a:off x="7759024" y="4510277"/>
              <a:ext cx="2148345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b="1" dirty="0">
                  <a:solidFill>
                    <a:srgbClr val="AB1D38"/>
                  </a:solidFill>
                </a:rPr>
                <a:t>Data Migration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9C0EB02-E7B0-4525-A2D5-15B8937DD7CC}"/>
                </a:ext>
              </a:extLst>
            </p:cNvPr>
            <p:cNvSpPr/>
            <p:nvPr/>
          </p:nvSpPr>
          <p:spPr>
            <a:xfrm>
              <a:off x="10183568" y="4506479"/>
              <a:ext cx="148951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b="1" dirty="0">
                  <a:solidFill>
                    <a:srgbClr val="AB1D38"/>
                  </a:solidFill>
                </a:rPr>
                <a:t>Managed </a:t>
              </a:r>
            </a:p>
            <a:p>
              <a:r>
                <a:rPr lang="en-US" sz="2200" b="1" dirty="0">
                  <a:solidFill>
                    <a:srgbClr val="AB1D38"/>
                  </a:solidFill>
                </a:rPr>
                <a:t>Services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D918750-8996-4796-A8FE-085A397697B2}"/>
              </a:ext>
            </a:extLst>
          </p:cNvPr>
          <p:cNvSpPr txBox="1"/>
          <p:nvPr/>
        </p:nvSpPr>
        <p:spPr>
          <a:xfrm>
            <a:off x="2657330" y="6452000"/>
            <a:ext cx="15734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A W A R D S </a:t>
            </a:r>
          </a:p>
        </p:txBody>
      </p:sp>
      <p:pic>
        <p:nvPicPr>
          <p:cNvPr id="20" name="Graphic 19" descr="Ribbon">
            <a:extLst>
              <a:ext uri="{FF2B5EF4-FFF2-40B4-BE49-F238E27FC236}">
                <a16:creationId xmlns:a16="http://schemas.microsoft.com/office/drawing/2014/main" id="{AC55D7E2-55BD-48DA-A724-90568E2AC6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2742" y="6384310"/>
            <a:ext cx="422167" cy="422167"/>
          </a:xfrm>
          <a:prstGeom prst="rect">
            <a:avLst/>
          </a:prstGeom>
        </p:spPr>
      </p:pic>
      <p:pic>
        <p:nvPicPr>
          <p:cNvPr id="21" name="Graphic 20" descr="Trophy">
            <a:extLst>
              <a:ext uri="{FF2B5EF4-FFF2-40B4-BE49-F238E27FC236}">
                <a16:creationId xmlns:a16="http://schemas.microsoft.com/office/drawing/2014/main" id="{D304507B-74EF-46B8-8C8C-3A7310D579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18762" y="6375137"/>
            <a:ext cx="422167" cy="422167"/>
          </a:xfrm>
          <a:prstGeom prst="rect">
            <a:avLst/>
          </a:prstGeom>
        </p:spPr>
      </p:pic>
      <p:pic>
        <p:nvPicPr>
          <p:cNvPr id="22" name="Graphic 21" descr="Medal">
            <a:extLst>
              <a:ext uri="{FF2B5EF4-FFF2-40B4-BE49-F238E27FC236}">
                <a16:creationId xmlns:a16="http://schemas.microsoft.com/office/drawing/2014/main" id="{0C67EAC9-BD09-4F4E-8FC4-EB7E709C4D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66953" y="6383109"/>
            <a:ext cx="434385" cy="43438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1AC89CF-827F-411F-B1B4-EE1F331B8DA9}"/>
              </a:ext>
            </a:extLst>
          </p:cNvPr>
          <p:cNvGrpSpPr/>
          <p:nvPr/>
        </p:nvGrpSpPr>
        <p:grpSpPr>
          <a:xfrm>
            <a:off x="1082018" y="2567783"/>
            <a:ext cx="10964429" cy="2086621"/>
            <a:chOff x="437125" y="2202987"/>
            <a:chExt cx="11310039" cy="215239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66D9EBC-0689-4757-95A9-3D83F1453870}"/>
                </a:ext>
              </a:extLst>
            </p:cNvPr>
            <p:cNvSpPr/>
            <p:nvPr/>
          </p:nvSpPr>
          <p:spPr>
            <a:xfrm>
              <a:off x="5035768" y="2244989"/>
              <a:ext cx="2077699" cy="2077699"/>
            </a:xfrm>
            <a:prstGeom prst="ellipse">
              <a:avLst/>
            </a:prstGeom>
            <a:blipFill dpi="0"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2A1B693-8A16-498D-86F3-A937833B2104}"/>
                </a:ext>
              </a:extLst>
            </p:cNvPr>
            <p:cNvSpPr/>
            <p:nvPr/>
          </p:nvSpPr>
          <p:spPr>
            <a:xfrm>
              <a:off x="437125" y="2202987"/>
              <a:ext cx="2092727" cy="2092727"/>
            </a:xfrm>
            <a:prstGeom prst="ellipse">
              <a:avLst/>
            </a:prstGeom>
            <a:blipFill dpi="0"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4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2"/>
              </a:solidFill>
            </a:ln>
            <a:effectLst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F0FB3E2-4F80-47FE-900A-115B743E1838}"/>
                </a:ext>
              </a:extLst>
            </p:cNvPr>
            <p:cNvSpPr/>
            <p:nvPr/>
          </p:nvSpPr>
          <p:spPr>
            <a:xfrm>
              <a:off x="7350394" y="2205411"/>
              <a:ext cx="2092727" cy="2092727"/>
            </a:xfrm>
            <a:prstGeom prst="ellipse">
              <a:avLst/>
            </a:prstGeom>
            <a:blipFill dpi="0"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6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BFD3606-242F-4E8D-8B31-1D004E543BE2}"/>
                </a:ext>
              </a:extLst>
            </p:cNvPr>
            <p:cNvSpPr/>
            <p:nvPr/>
          </p:nvSpPr>
          <p:spPr>
            <a:xfrm>
              <a:off x="9654437" y="2202988"/>
              <a:ext cx="2092727" cy="2092727"/>
            </a:xfrm>
            <a:prstGeom prst="ellipse">
              <a:avLst/>
            </a:prstGeom>
            <a:blipFill dpi="0" rotWithShape="1">
              <a:blip r:embed="rId17">
                <a:alphaModFix amt="90000"/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8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E2FAE33-6CA1-4798-9D56-ABD35A14D3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76128" y="2272996"/>
              <a:ext cx="2092727" cy="2082384"/>
            </a:xfrm>
            <a:prstGeom prst="ellipse">
              <a:avLst/>
            </a:prstGeom>
            <a:blipFill dpi="0"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2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2C54C89-E10F-4105-928D-1D5AF53AD8CC}"/>
              </a:ext>
            </a:extLst>
          </p:cNvPr>
          <p:cNvSpPr/>
          <p:nvPr/>
        </p:nvSpPr>
        <p:spPr>
          <a:xfrm>
            <a:off x="1376579" y="5517258"/>
            <a:ext cx="88135" cy="687088"/>
          </a:xfrm>
          <a:prstGeom prst="roundRect">
            <a:avLst/>
          </a:prstGeom>
          <a:solidFill>
            <a:srgbClr val="AB1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21B2C22-3641-423A-B319-CB84208CE87A}"/>
              </a:ext>
            </a:extLst>
          </p:cNvPr>
          <p:cNvSpPr/>
          <p:nvPr/>
        </p:nvSpPr>
        <p:spPr>
          <a:xfrm>
            <a:off x="3261848" y="5517258"/>
            <a:ext cx="88135" cy="687088"/>
          </a:xfrm>
          <a:prstGeom prst="roundRect">
            <a:avLst/>
          </a:prstGeom>
          <a:solidFill>
            <a:srgbClr val="AB1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2D9D303-2015-47B9-9635-0FFA198FE66C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5586926" y="5381767"/>
            <a:ext cx="1347232" cy="1347232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A9D39FB-096A-4748-8DEF-3F816E6C623D}"/>
              </a:ext>
            </a:extLst>
          </p:cNvPr>
          <p:cNvSpPr/>
          <p:nvPr/>
        </p:nvSpPr>
        <p:spPr>
          <a:xfrm>
            <a:off x="5375970" y="5512679"/>
            <a:ext cx="88135" cy="687088"/>
          </a:xfrm>
          <a:prstGeom prst="roundRect">
            <a:avLst/>
          </a:prstGeom>
          <a:solidFill>
            <a:srgbClr val="AB1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4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Default Theme">
  <a:themeElements>
    <a:clrScheme name="ILTA (2016)">
      <a:dk1>
        <a:srgbClr val="000000"/>
      </a:dk1>
      <a:lt1>
        <a:srgbClr val="FFFFFF"/>
      </a:lt1>
      <a:dk2>
        <a:srgbClr val="202A32"/>
      </a:dk2>
      <a:lt2>
        <a:srgbClr val="D2D2D2"/>
      </a:lt2>
      <a:accent1>
        <a:srgbClr val="A30134"/>
      </a:accent1>
      <a:accent2>
        <a:srgbClr val="4CAECB"/>
      </a:accent2>
      <a:accent3>
        <a:srgbClr val="2E3E46"/>
      </a:accent3>
      <a:accent4>
        <a:srgbClr val="828B90"/>
      </a:accent4>
      <a:accent5>
        <a:srgbClr val="A30134"/>
      </a:accent5>
      <a:accent6>
        <a:srgbClr val="A30134"/>
      </a:accent6>
      <a:hlink>
        <a:srgbClr val="4CAECB"/>
      </a:hlink>
      <a:folHlink>
        <a:srgbClr val="A3013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LTA 2019" id="{F4F97835-ACFF-B948-9696-BCD9223E4303}" vid="{CE99B3F1-FC96-DC4C-B4B8-59D9FC475EB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52FBF1EDBC1445A6A654E5408A2E7D" ma:contentTypeVersion="13" ma:contentTypeDescription="Create a new document." ma:contentTypeScope="" ma:versionID="d7fcf1cbce0dafb4fb0caf5f58e78aea">
  <xsd:schema xmlns:xsd="http://www.w3.org/2001/XMLSchema" xmlns:xs="http://www.w3.org/2001/XMLSchema" xmlns:p="http://schemas.microsoft.com/office/2006/metadata/properties" xmlns:ns3="6bc0be15-1de7-4b08-ae14-cd2c2cf16937" xmlns:ns4="cd926981-eb3a-4c0a-8fb0-010d157b10d2" targetNamespace="http://schemas.microsoft.com/office/2006/metadata/properties" ma:root="true" ma:fieldsID="2687450a05103f8a47be0224e00ffb72" ns3:_="" ns4:_="">
    <xsd:import namespace="6bc0be15-1de7-4b08-ae14-cd2c2cf16937"/>
    <xsd:import namespace="cd926981-eb3a-4c0a-8fb0-010d157b10d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c0be15-1de7-4b08-ae14-cd2c2cf169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description="" ma:internalName="MediaServiceLocation" ma:readOnly="true">
      <xsd:simpleType>
        <xsd:restriction base="dms:Text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926981-eb3a-4c0a-8fb0-010d157b10d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C23489-6CEA-4BAE-8CCA-348A2B3EB2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c0be15-1de7-4b08-ae14-cd2c2cf16937"/>
    <ds:schemaRef ds:uri="cd926981-eb3a-4c0a-8fb0-010d157b1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D9F189-C512-4943-B431-EEE771C010DE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cd926981-eb3a-4c0a-8fb0-010d157b10d2"/>
    <ds:schemaRef ds:uri="http://purl.org/dc/dcmitype/"/>
    <ds:schemaRef ds:uri="6bc0be15-1de7-4b08-ae14-cd2c2cf16937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94EA275-1B7C-49FB-9CD5-ED232230BF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794</Words>
  <Application>Microsoft Office PowerPoint</Application>
  <PresentationFormat>Widescreen</PresentationFormat>
  <Paragraphs>122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Aleo Light</vt:lpstr>
      <vt:lpstr>Aleo Regular</vt:lpstr>
      <vt:lpstr>Arial</vt:lpstr>
      <vt:lpstr>Arial Black</vt:lpstr>
      <vt:lpstr>Calibri</vt:lpstr>
      <vt:lpstr>News Gothic</vt:lpstr>
      <vt:lpstr>Source Sans Pro Black</vt:lpstr>
      <vt:lpstr>Default Theme</vt:lpstr>
      <vt:lpstr>PowerPoint Presentation</vt:lpstr>
      <vt:lpstr>PowerPoint Presentation</vt:lpstr>
      <vt:lpstr>Agenda</vt:lpstr>
      <vt:lpstr>New York SHIELD Act</vt:lpstr>
      <vt:lpstr>New York SHIELD Act</vt:lpstr>
      <vt:lpstr>New York SHIELD Act</vt:lpstr>
      <vt:lpstr>NYDFS Cybersecurity Regulations (23 NYCRR Part 500) and Law Firms</vt:lpstr>
      <vt:lpstr>NY SHIELD Act Breach Notification: Key Changes From Preexisting Law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questions?  Jim.Moreo@Cornerstone.IT 646.530-8920  Krashbaum@BartonEsq.com 212.885.8836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Adriana Vitale</dc:creator>
  <cp:lastModifiedBy>Barbara Scully</cp:lastModifiedBy>
  <cp:revision>20</cp:revision>
  <dcterms:created xsi:type="dcterms:W3CDTF">2020-02-09T17:01:05Z</dcterms:created>
  <dcterms:modified xsi:type="dcterms:W3CDTF">2020-02-11T16:20:10Z</dcterms:modified>
</cp:coreProperties>
</file>